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8.jpg" ContentType="image/jpeg"/>
  <Override PartName="/ppt/media/image111.jpg" ContentType="image/jpeg"/>
  <Override PartName="/ppt/media/image112.jpg" ContentType="image/jpeg"/>
  <Override PartName="/ppt/media/image113.jpg" ContentType="image/jpeg"/>
  <Override PartName="/ppt/media/image11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7" r:id="rId2"/>
    <p:sldId id="328" r:id="rId3"/>
    <p:sldId id="332" r:id="rId4"/>
    <p:sldId id="305" r:id="rId5"/>
    <p:sldId id="329" r:id="rId6"/>
    <p:sldId id="299" r:id="rId7"/>
    <p:sldId id="300" r:id="rId8"/>
    <p:sldId id="301" r:id="rId9"/>
    <p:sldId id="312" r:id="rId10"/>
    <p:sldId id="313" r:id="rId11"/>
    <p:sldId id="302" r:id="rId12"/>
    <p:sldId id="303" r:id="rId13"/>
    <p:sldId id="304" r:id="rId14"/>
    <p:sldId id="318" r:id="rId15"/>
    <p:sldId id="306" r:id="rId16"/>
    <p:sldId id="284" r:id="rId17"/>
    <p:sldId id="285" r:id="rId18"/>
    <p:sldId id="316" r:id="rId19"/>
    <p:sldId id="317" r:id="rId20"/>
    <p:sldId id="322" r:id="rId21"/>
    <p:sldId id="286" r:id="rId22"/>
    <p:sldId id="287" r:id="rId23"/>
    <p:sldId id="288" r:id="rId24"/>
    <p:sldId id="330" r:id="rId25"/>
    <p:sldId id="320" r:id="rId26"/>
    <p:sldId id="319" r:id="rId27"/>
    <p:sldId id="331" r:id="rId28"/>
    <p:sldId id="324" r:id="rId29"/>
    <p:sldId id="325" r:id="rId30"/>
    <p:sldId id="326" r:id="rId31"/>
    <p:sldId id="327" r:id="rId32"/>
    <p:sldId id="323" r:id="rId33"/>
    <p:sldId id="292" r:id="rId34"/>
    <p:sldId id="293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" y="1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wmf"/><Relationship Id="rId7" Type="http://schemas.openxmlformats.org/officeDocument/2006/relationships/image" Target="../media/image31.e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35F86-E0C5-47AB-ADCB-47AC5A823B02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4DCFA-E9C1-4F35-9AEB-84E15E0F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0C95D-346A-488E-8332-D9746490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75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8500"/>
            <a:ext cx="6107113" cy="3436938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78325"/>
            <a:ext cx="5026025" cy="413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151" tIns="46577" rIns="93151" bIns="46577"/>
          <a:lstStyle/>
          <a:p>
            <a:pPr indent="227013"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6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0C95D-346A-488E-8332-D9746490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75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8500"/>
            <a:ext cx="6107113" cy="3436938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78325"/>
            <a:ext cx="5026025" cy="413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151" tIns="46577" rIns="93151" bIns="46577"/>
          <a:lstStyle/>
          <a:p>
            <a:pPr indent="227013"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4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2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5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0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7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2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7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2F879-02A6-4BA0-B43D-DCD48567A498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AE1C-CAD0-46E2-B973-73D466CD0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2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emf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wm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8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05.png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2266265" y="6048888"/>
            <a:ext cx="91000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rgbClr val="003399"/>
                </a:solidFill>
                <a:ea typeface="Cambria Math" panose="02040503050406030204" pitchFamily="18" charset="0"/>
              </a:rPr>
              <a:t>Lecture 24:  Topological qubits and Majorana fermions</a:t>
            </a:r>
          </a:p>
          <a:p>
            <a:pPr>
              <a:spcAft>
                <a:spcPts val="1800"/>
              </a:spcAft>
            </a:pPr>
            <a:endParaRPr lang="en-US" sz="2000" b="1" dirty="0">
              <a:solidFill>
                <a:srgbClr val="000099"/>
              </a:solidFill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1666978" y="261031"/>
            <a:ext cx="102811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rgbClr val="C00000"/>
                </a:solidFill>
                <a:ea typeface="Cambria Math" panose="02040503050406030204" pitchFamily="18" charset="0"/>
              </a:rPr>
              <a:t>Lecture 23:  Decoherence </a:t>
            </a:r>
            <a:r>
              <a:rPr lang="en-US" sz="2000" b="1" dirty="0">
                <a:solidFill>
                  <a:srgbClr val="C00000"/>
                </a:solidFill>
                <a:ea typeface="Cambria Math" panose="02040503050406030204" pitchFamily="18" charset="0"/>
              </a:rPr>
              <a:t>and the Transmon qubit</a:t>
            </a:r>
          </a:p>
          <a:p>
            <a:pPr>
              <a:spcAft>
                <a:spcPts val="1800"/>
              </a:spcAft>
            </a:pPr>
            <a:endParaRPr lang="en-US" sz="2000" b="1" dirty="0">
              <a:solidFill>
                <a:srgbClr val="C00000"/>
              </a:solidFill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814" y="6064277"/>
            <a:ext cx="1105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Next time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7750" y="243838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Today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9493" y="270411"/>
            <a:ext cx="1012873" cy="316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493" y="6090850"/>
            <a:ext cx="1577451" cy="316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FE85D-3962-4468-AC4C-76417401F8F1}"/>
              </a:ext>
            </a:extLst>
          </p:cNvPr>
          <p:cNvSpPr txBox="1"/>
          <p:nvPr/>
        </p:nvSpPr>
        <p:spPr>
          <a:xfrm>
            <a:off x="1106640" y="1506896"/>
            <a:ext cx="1010159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ea typeface="Cambria Math" panose="02040503050406030204" pitchFamily="18" charset="0"/>
              </a:rPr>
              <a:t>D</a:t>
            </a:r>
            <a:r>
              <a:rPr lang="en-US" dirty="0" smtClean="0">
                <a:ea typeface="Cambria Math" panose="02040503050406030204" pitchFamily="18" charset="0"/>
              </a:rPr>
              <a:t>iscussion of applications of superconductor materials and devices in five parts: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dirty="0" smtClean="0">
                <a:ea typeface="Cambria Math" panose="02040503050406030204" pitchFamily="18" charset="0"/>
              </a:rPr>
              <a:t>Overview of the quantum information landscape </a:t>
            </a:r>
            <a:endParaRPr lang="en-US" dirty="0">
              <a:ea typeface="Cambria Math" panose="02040503050406030204" pitchFamily="18" charset="0"/>
            </a:endParaRP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Macroscopic quantum phenomena in superconductor devices and superconductor qubits</a:t>
            </a: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Decoherence and the emergence of the transmon qubit </a:t>
            </a: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Topological superconducting qubits based on Majorana fermion states</a:t>
            </a:r>
          </a:p>
          <a:p>
            <a:pPr marL="342900" indent="-342900">
              <a:spcAft>
                <a:spcPts val="1800"/>
              </a:spcAft>
              <a:buFontTx/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S-TI-S Josephson junctions --- a compelling platform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77750" y="3138649"/>
            <a:ext cx="389206" cy="173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035300" y="130176"/>
            <a:ext cx="633253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2000" b="1" baseline="0">
                <a:solidFill>
                  <a:srgbClr val="CC0000"/>
                </a:solidFill>
                <a:latin typeface="Comic Sans MS" panose="030F0702030302020204" pitchFamily="66" charset="0"/>
              </a:rPr>
              <a:t>Determining the decoherence time from 1/f noise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928814" y="693739"/>
            <a:ext cx="699293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buSzPct val="150000"/>
              <a:buFontTx/>
              <a:buChar char="•"/>
            </a:pPr>
            <a:r>
              <a:rPr lang="en-US" altLang="en-US" sz="1800" baseline="0">
                <a:latin typeface="Comic Sans MS" panose="030F0702030302020204" pitchFamily="66" charset="0"/>
              </a:rPr>
              <a:t>  Assume a measurement of the coherent oscillations in a qubit</a:t>
            </a:r>
          </a:p>
        </p:txBody>
      </p:sp>
      <p:grpSp>
        <p:nvGrpSpPr>
          <p:cNvPr id="16388" name="Group 17"/>
          <p:cNvGrpSpPr>
            <a:grpSpLocks/>
          </p:cNvGrpSpPr>
          <p:nvPr/>
        </p:nvGrpSpPr>
        <p:grpSpPr bwMode="auto">
          <a:xfrm>
            <a:off x="2422525" y="1473200"/>
            <a:ext cx="2141538" cy="1081088"/>
            <a:chOff x="433" y="866"/>
            <a:chExt cx="1950" cy="857"/>
          </a:xfrm>
        </p:grpSpPr>
        <p:sp>
          <p:nvSpPr>
            <p:cNvPr id="16400" name="Line 4"/>
            <p:cNvSpPr>
              <a:spLocks noChangeShapeType="1"/>
            </p:cNvSpPr>
            <p:nvPr/>
          </p:nvSpPr>
          <p:spPr bwMode="auto">
            <a:xfrm>
              <a:off x="1473" y="866"/>
              <a:ext cx="0" cy="7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6401" name="Object 5"/>
            <p:cNvGraphicFramePr>
              <a:graphicFrameLocks noChangeAspect="1"/>
            </p:cNvGraphicFramePr>
            <p:nvPr/>
          </p:nvGraphicFramePr>
          <p:xfrm>
            <a:off x="433" y="934"/>
            <a:ext cx="1950" cy="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7" name="Graph" r:id="rId3" imgW="3638607" imgH="2833824" progId="Origin50.Graph">
                    <p:embed/>
                  </p:oleObj>
                </mc:Choice>
                <mc:Fallback>
                  <p:oleObj name="Graph" r:id="rId3" imgW="3638607" imgH="2833824" progId="Origin50.Graph">
                    <p:embed/>
                    <p:pic>
                      <p:nvPicPr>
                        <p:cNvPr id="1640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5420" t="31480" r="12828" b="16728"/>
                        <a:stretch>
                          <a:fillRect/>
                        </a:stretch>
                      </p:blipFill>
                      <p:spPr bwMode="auto">
                        <a:xfrm>
                          <a:off x="433" y="934"/>
                          <a:ext cx="1950" cy="7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2" name="Line 6"/>
            <p:cNvSpPr>
              <a:spLocks noChangeShapeType="1"/>
            </p:cNvSpPr>
            <p:nvPr/>
          </p:nvSpPr>
          <p:spPr bwMode="auto">
            <a:xfrm flipV="1">
              <a:off x="553" y="1637"/>
              <a:ext cx="180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Oval 7"/>
            <p:cNvSpPr>
              <a:spLocks noChangeArrowheads="1"/>
            </p:cNvSpPr>
            <p:nvPr/>
          </p:nvSpPr>
          <p:spPr bwMode="auto">
            <a:xfrm>
              <a:off x="890" y="1020"/>
              <a:ext cx="252" cy="22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4" name="Arc 8"/>
            <p:cNvSpPr>
              <a:spLocks/>
            </p:cNvSpPr>
            <p:nvPr/>
          </p:nvSpPr>
          <p:spPr bwMode="auto">
            <a:xfrm>
              <a:off x="867" y="908"/>
              <a:ext cx="307" cy="112"/>
            </a:xfrm>
            <a:custGeom>
              <a:avLst/>
              <a:gdLst>
                <a:gd name="T0" fmla="*/ 0 w 41962"/>
                <a:gd name="T1" fmla="*/ 75 h 21600"/>
                <a:gd name="T2" fmla="*/ 307 w 41962"/>
                <a:gd name="T3" fmla="*/ 112 h 21600"/>
                <a:gd name="T4" fmla="*/ 149 w 41962"/>
                <a:gd name="T5" fmla="*/ 1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962" h="21600" fill="none" extrusionOk="0">
                  <a:moveTo>
                    <a:pt x="-1" y="14392"/>
                  </a:moveTo>
                  <a:cubicBezTo>
                    <a:pt x="3053" y="5766"/>
                    <a:pt x="11211" y="0"/>
                    <a:pt x="20362" y="0"/>
                  </a:cubicBezTo>
                  <a:cubicBezTo>
                    <a:pt x="32291" y="0"/>
                    <a:pt x="41962" y="9670"/>
                    <a:pt x="41962" y="21600"/>
                  </a:cubicBezTo>
                </a:path>
                <a:path w="41962" h="21600" stroke="0" extrusionOk="0">
                  <a:moveTo>
                    <a:pt x="-1" y="14392"/>
                  </a:moveTo>
                  <a:cubicBezTo>
                    <a:pt x="3053" y="5766"/>
                    <a:pt x="11211" y="0"/>
                    <a:pt x="20362" y="0"/>
                  </a:cubicBezTo>
                  <a:cubicBezTo>
                    <a:pt x="32291" y="0"/>
                    <a:pt x="41962" y="9670"/>
                    <a:pt x="41962" y="21600"/>
                  </a:cubicBezTo>
                  <a:lnTo>
                    <a:pt x="20362" y="21600"/>
                  </a:lnTo>
                  <a:lnTo>
                    <a:pt x="-1" y="14392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Line 9"/>
            <p:cNvSpPr>
              <a:spLocks noChangeShapeType="1"/>
            </p:cNvSpPr>
            <p:nvPr/>
          </p:nvSpPr>
          <p:spPr bwMode="auto">
            <a:xfrm flipH="1">
              <a:off x="948" y="1194"/>
              <a:ext cx="126" cy="1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Line 10"/>
            <p:cNvSpPr>
              <a:spLocks noChangeShapeType="1"/>
            </p:cNvSpPr>
            <p:nvPr/>
          </p:nvSpPr>
          <p:spPr bwMode="auto">
            <a:xfrm>
              <a:off x="948" y="1194"/>
              <a:ext cx="126" cy="1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Oval 11"/>
            <p:cNvSpPr>
              <a:spLocks noChangeArrowheads="1"/>
            </p:cNvSpPr>
            <p:nvPr/>
          </p:nvSpPr>
          <p:spPr bwMode="auto">
            <a:xfrm>
              <a:off x="1774" y="1010"/>
              <a:ext cx="275" cy="22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8" name="Line 12"/>
            <p:cNvSpPr>
              <a:spLocks noChangeShapeType="1"/>
            </p:cNvSpPr>
            <p:nvPr/>
          </p:nvSpPr>
          <p:spPr bwMode="auto">
            <a:xfrm flipH="1">
              <a:off x="1850" y="1179"/>
              <a:ext cx="137" cy="1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Line 13"/>
            <p:cNvSpPr>
              <a:spLocks noChangeShapeType="1"/>
            </p:cNvSpPr>
            <p:nvPr/>
          </p:nvSpPr>
          <p:spPr bwMode="auto">
            <a:xfrm>
              <a:off x="1850" y="1179"/>
              <a:ext cx="137" cy="1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Line 14"/>
            <p:cNvSpPr>
              <a:spLocks noChangeShapeType="1"/>
            </p:cNvSpPr>
            <p:nvPr/>
          </p:nvSpPr>
          <p:spPr bwMode="auto">
            <a:xfrm flipV="1">
              <a:off x="1074" y="1433"/>
              <a:ext cx="830" cy="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Arc 15"/>
            <p:cNvSpPr>
              <a:spLocks/>
            </p:cNvSpPr>
            <p:nvPr/>
          </p:nvSpPr>
          <p:spPr bwMode="auto">
            <a:xfrm>
              <a:off x="1777" y="900"/>
              <a:ext cx="307" cy="112"/>
            </a:xfrm>
            <a:custGeom>
              <a:avLst/>
              <a:gdLst>
                <a:gd name="T0" fmla="*/ 0 w 41962"/>
                <a:gd name="T1" fmla="*/ 75 h 21600"/>
                <a:gd name="T2" fmla="*/ 307 w 41962"/>
                <a:gd name="T3" fmla="*/ 112 h 21600"/>
                <a:gd name="T4" fmla="*/ 149 w 41962"/>
                <a:gd name="T5" fmla="*/ 1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962" h="21600" fill="none" extrusionOk="0">
                  <a:moveTo>
                    <a:pt x="-1" y="14392"/>
                  </a:moveTo>
                  <a:cubicBezTo>
                    <a:pt x="3053" y="5766"/>
                    <a:pt x="11211" y="0"/>
                    <a:pt x="20362" y="0"/>
                  </a:cubicBezTo>
                  <a:cubicBezTo>
                    <a:pt x="32291" y="0"/>
                    <a:pt x="41962" y="9670"/>
                    <a:pt x="41962" y="21600"/>
                  </a:cubicBezTo>
                </a:path>
                <a:path w="41962" h="21600" stroke="0" extrusionOk="0">
                  <a:moveTo>
                    <a:pt x="-1" y="14392"/>
                  </a:moveTo>
                  <a:cubicBezTo>
                    <a:pt x="3053" y="5766"/>
                    <a:pt x="11211" y="0"/>
                    <a:pt x="20362" y="0"/>
                  </a:cubicBezTo>
                  <a:cubicBezTo>
                    <a:pt x="32291" y="0"/>
                    <a:pt x="41962" y="9670"/>
                    <a:pt x="41962" y="21600"/>
                  </a:cubicBezTo>
                  <a:lnTo>
                    <a:pt x="20362" y="21600"/>
                  </a:lnTo>
                  <a:lnTo>
                    <a:pt x="-1" y="14392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Rectangle 16"/>
            <p:cNvSpPr>
              <a:spLocks noChangeArrowheads="1"/>
            </p:cNvSpPr>
            <p:nvPr/>
          </p:nvSpPr>
          <p:spPr bwMode="auto">
            <a:xfrm>
              <a:off x="1465" y="1432"/>
              <a:ext cx="32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1800" b="1" baseline="0">
                  <a:solidFill>
                    <a:schemeClr val="accent2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</a:t>
              </a:r>
            </a:p>
          </p:txBody>
        </p:sp>
      </p:grpSp>
      <p:sp>
        <p:nvSpPr>
          <p:cNvPr id="16389" name="Line 33"/>
          <p:cNvSpPr>
            <a:spLocks noChangeShapeType="1"/>
          </p:cNvSpPr>
          <p:nvPr/>
        </p:nvSpPr>
        <p:spPr bwMode="auto">
          <a:xfrm>
            <a:off x="5721351" y="2025650"/>
            <a:ext cx="2416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34"/>
          <p:cNvSpPr>
            <a:spLocks noChangeShapeType="1"/>
          </p:cNvSpPr>
          <p:nvPr/>
        </p:nvSpPr>
        <p:spPr bwMode="auto">
          <a:xfrm>
            <a:off x="5721350" y="1179514"/>
            <a:ext cx="0" cy="1595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6391" name="Object 35"/>
          <p:cNvGraphicFramePr>
            <a:graphicFrameLocks noChangeAspect="1"/>
          </p:cNvGraphicFramePr>
          <p:nvPr/>
        </p:nvGraphicFramePr>
        <p:xfrm>
          <a:off x="5735639" y="1404939"/>
          <a:ext cx="2166937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Graph" r:id="rId5" imgW="3641750" imgH="2838298" progId="Origin50.Graph">
                  <p:embed/>
                </p:oleObj>
              </mc:Choice>
              <mc:Fallback>
                <p:oleObj name="Graph" r:id="rId5" imgW="3641750" imgH="2838298" progId="Origin50.Graph">
                  <p:embed/>
                  <p:pic>
                    <p:nvPicPr>
                      <p:cNvPr id="16391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271" t="20065" r="5750" b="7721"/>
                      <a:stretch>
                        <a:fillRect/>
                      </a:stretch>
                    </p:blipFill>
                    <p:spPr bwMode="auto">
                      <a:xfrm>
                        <a:off x="5735639" y="1404939"/>
                        <a:ext cx="2166937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Text Box 36"/>
          <p:cNvSpPr txBox="1">
            <a:spLocks noChangeArrowheads="1"/>
          </p:cNvSpPr>
          <p:nvPr/>
        </p:nvSpPr>
        <p:spPr bwMode="auto">
          <a:xfrm>
            <a:off x="8045450" y="1822451"/>
            <a:ext cx="66833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1600" baseline="0">
                <a:latin typeface="Verdana" panose="020B0604030504040204" pitchFamily="34" charset="0"/>
              </a:rPr>
              <a:t>t</a:t>
            </a:r>
          </a:p>
        </p:txBody>
      </p:sp>
      <p:sp>
        <p:nvSpPr>
          <p:cNvPr id="16393" name="Text Box 37"/>
          <p:cNvSpPr txBox="1">
            <a:spLocks noChangeArrowheads="1"/>
          </p:cNvSpPr>
          <p:nvPr/>
        </p:nvSpPr>
        <p:spPr bwMode="auto">
          <a:xfrm>
            <a:off x="4983164" y="1752601"/>
            <a:ext cx="6683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2000" baseline="0">
                <a:latin typeface="Comic Sans MS" panose="030F0702030302020204" pitchFamily="66" charset="0"/>
                <a:sym typeface="Symbol" panose="05050102010706020507" pitchFamily="18" charset="2"/>
              </a:rPr>
              <a:t></a:t>
            </a:r>
            <a:r>
              <a:rPr lang="en-US" altLang="en-US" sz="2000">
                <a:latin typeface="Comic Sans MS" panose="030F0702030302020204" pitchFamily="66" charset="0"/>
                <a:sym typeface="Symbol" panose="05050102010706020507" pitchFamily="18" charset="2"/>
              </a:rPr>
              <a:t>ave</a:t>
            </a:r>
            <a:endParaRPr lang="en-US" altLang="en-US" sz="2000" baseline="0">
              <a:latin typeface="Comic Sans MS" panose="030F0702030302020204" pitchFamily="66" charset="0"/>
            </a:endParaRPr>
          </a:p>
        </p:txBody>
      </p:sp>
      <p:sp>
        <p:nvSpPr>
          <p:cNvPr id="16394" name="Text Box 44"/>
          <p:cNvSpPr txBox="1">
            <a:spLocks noChangeArrowheads="1"/>
          </p:cNvSpPr>
          <p:nvPr/>
        </p:nvSpPr>
        <p:spPr bwMode="auto">
          <a:xfrm>
            <a:off x="6791325" y="1368426"/>
            <a:ext cx="66833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1800" baseline="0">
                <a:latin typeface="Symbol" panose="05050102010706020507" pitchFamily="18" charset="2"/>
              </a:rPr>
              <a:t>t</a:t>
            </a:r>
            <a:r>
              <a:rPr lang="en-US" altLang="en-US" sz="1800">
                <a:latin typeface="Symbol" panose="05050102010706020507" pitchFamily="18" charset="2"/>
              </a:rPr>
              <a:t>f</a:t>
            </a:r>
            <a:endParaRPr lang="en-US" altLang="en-US" sz="1800" baseline="0">
              <a:latin typeface="Comic Sans MS" panose="030F0702030302020204" pitchFamily="66" charset="0"/>
            </a:endParaRPr>
          </a:p>
        </p:txBody>
      </p:sp>
      <p:sp>
        <p:nvSpPr>
          <p:cNvPr id="16395" name="Line 45"/>
          <p:cNvSpPr>
            <a:spLocks noChangeShapeType="1"/>
          </p:cNvSpPr>
          <p:nvPr/>
        </p:nvSpPr>
        <p:spPr bwMode="auto">
          <a:xfrm flipH="1">
            <a:off x="7127875" y="1881189"/>
            <a:ext cx="0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Text Box 46"/>
          <p:cNvSpPr txBox="1">
            <a:spLocks noChangeArrowheads="1"/>
          </p:cNvSpPr>
          <p:nvPr/>
        </p:nvSpPr>
        <p:spPr bwMode="auto">
          <a:xfrm>
            <a:off x="2219325" y="3762376"/>
            <a:ext cx="521335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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ss</a:t>
            </a: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  = single shot flux sampling time (~ 1ms)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N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ss </a:t>
            </a: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= number of flux samples at each time (&gt; 1000)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N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p</a:t>
            </a: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 = number of time points to map oscillations (&gt; 100)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N = N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ss</a:t>
            </a: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 x N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p</a:t>
            </a: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 = total number of measurements (&gt; 10</a:t>
            </a:r>
            <a:r>
              <a:rPr lang="en-US" altLang="en-US" sz="1600" baseline="30000">
                <a:latin typeface="Comic Sans MS" panose="030F0702030302020204" pitchFamily="66" charset="0"/>
                <a:sym typeface="Symbol" panose="05050102010706020507" pitchFamily="18" charset="2"/>
              </a:rPr>
              <a:t>5</a:t>
            </a: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N 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ss</a:t>
            </a:r>
            <a:r>
              <a:rPr lang="en-US" altLang="en-US" sz="1600" baseline="0">
                <a:latin typeface="Comic Sans MS" panose="030F0702030302020204" pitchFamily="66" charset="0"/>
                <a:sym typeface="Symbol" panose="05050102010706020507" pitchFamily="18" charset="2"/>
              </a:rPr>
              <a:t> = total measurement time (&gt; 100s)</a:t>
            </a:r>
          </a:p>
        </p:txBody>
      </p:sp>
      <p:graphicFrame>
        <p:nvGraphicFramePr>
          <p:cNvPr id="16397" name="Object 52"/>
          <p:cNvGraphicFramePr>
            <a:graphicFrameLocks noChangeAspect="1"/>
          </p:cNvGraphicFramePr>
          <p:nvPr/>
        </p:nvGraphicFramePr>
        <p:xfrm>
          <a:off x="7291388" y="2916239"/>
          <a:ext cx="3376612" cy="273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Graph" r:id="rId7" imgW="3945331" imgH="3362554" progId="Origin50.Graph">
                  <p:embed/>
                </p:oleObj>
              </mc:Choice>
              <mc:Fallback>
                <p:oleObj name="Graph" r:id="rId7" imgW="3945331" imgH="3362554" progId="Origin50.Graph">
                  <p:embed/>
                  <p:pic>
                    <p:nvPicPr>
                      <p:cNvPr id="16397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237" t="12526" r="4860"/>
                      <a:stretch>
                        <a:fillRect/>
                      </a:stretch>
                    </p:blipFill>
                    <p:spPr bwMode="auto">
                      <a:xfrm>
                        <a:off x="7291388" y="2916239"/>
                        <a:ext cx="3376612" cy="273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Text Box 53"/>
          <p:cNvSpPr txBox="1">
            <a:spLocks noChangeArrowheads="1"/>
          </p:cNvSpPr>
          <p:nvPr/>
        </p:nvSpPr>
        <p:spPr bwMode="auto">
          <a:xfrm>
            <a:off x="1870076" y="2925764"/>
            <a:ext cx="61833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110000"/>
              </a:lnSpc>
              <a:buSzPct val="150000"/>
              <a:buFontTx/>
              <a:buChar char="•"/>
            </a:pPr>
            <a:r>
              <a:rPr lang="en-US" altLang="en-US" sz="1800" baseline="0">
                <a:latin typeface="Comic Sans MS" panose="030F0702030302020204" pitchFamily="66" charset="0"/>
              </a:rPr>
              <a:t>  Put in 1/f critical current noise with spectrum appropriate to the measurement scheme:</a:t>
            </a:r>
          </a:p>
        </p:txBody>
      </p:sp>
      <p:sp>
        <p:nvSpPr>
          <p:cNvPr id="16399" name="Text Box 54"/>
          <p:cNvSpPr txBox="1">
            <a:spLocks noChangeArrowheads="1"/>
          </p:cNvSpPr>
          <p:nvPr/>
        </p:nvSpPr>
        <p:spPr bwMode="auto">
          <a:xfrm>
            <a:off x="1911351" y="5826126"/>
            <a:ext cx="61690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110000"/>
              </a:lnSpc>
              <a:buSzPct val="150000"/>
              <a:buFontTx/>
              <a:buChar char="•"/>
            </a:pPr>
            <a:r>
              <a:rPr lang="en-US" altLang="en-US" sz="1800" baseline="0">
                <a:latin typeface="Comic Sans MS" panose="030F0702030302020204" pitchFamily="66" charset="0"/>
              </a:rPr>
              <a:t>  Determine decoherence time </a:t>
            </a:r>
            <a:r>
              <a:rPr lang="en-US" altLang="en-US" sz="1800" baseline="0">
                <a:latin typeface="Comic Sans MS" panose="030F0702030302020204" pitchFamily="66" charset="0"/>
                <a:sym typeface="Symbol" panose="05050102010706020507" pitchFamily="18" charset="2"/>
              </a:rPr>
              <a:t></a:t>
            </a:r>
            <a:r>
              <a:rPr lang="en-US" altLang="en-US" sz="1800">
                <a:latin typeface="Comic Sans MS" panose="030F0702030302020204" pitchFamily="66" charset="0"/>
                <a:sym typeface="Symbol" panose="05050102010706020507" pitchFamily="18" charset="2"/>
              </a:rPr>
              <a:t></a:t>
            </a:r>
            <a:r>
              <a:rPr lang="en-US" altLang="en-US" sz="1800" baseline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altLang="en-US" sz="1800" baseline="0">
                <a:latin typeface="Comic Sans MS" panose="030F0702030302020204" pitchFamily="66" charset="0"/>
              </a:rPr>
              <a:t>limited by dephasing                      </a:t>
            </a:r>
          </a:p>
          <a:p>
            <a:pPr algn="l" eaLnBrk="1" hangingPunct="1">
              <a:lnSpc>
                <a:spcPct val="110000"/>
              </a:lnSpc>
              <a:buSzPct val="150000"/>
            </a:pPr>
            <a:r>
              <a:rPr lang="en-US" altLang="en-US" sz="1800" baseline="0">
                <a:latin typeface="Comic Sans MS" panose="030F0702030302020204" pitchFamily="66" charset="0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42328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4"/>
          <p:cNvGraphicFramePr>
            <a:graphicFrameLocks noChangeAspect="1"/>
          </p:cNvGraphicFramePr>
          <p:nvPr/>
        </p:nvGraphicFramePr>
        <p:xfrm>
          <a:off x="2100263" y="4460876"/>
          <a:ext cx="3949700" cy="227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4" name="Graph" r:id="rId3" imgW="4057498" imgH="2660294" progId="Origin50.Graph">
                  <p:embed/>
                </p:oleObj>
              </mc:Choice>
              <mc:Fallback>
                <p:oleObj name="Graph" r:id="rId3" imgW="4057498" imgH="2660294" progId="Origin50.Graph">
                  <p:embed/>
                  <p:pic>
                    <p:nvPicPr>
                      <p:cNvPr id="1843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733" t="8530" r="5173" b="6339"/>
                      <a:stretch>
                        <a:fillRect/>
                      </a:stretch>
                    </p:blipFill>
                    <p:spPr bwMode="auto">
                      <a:xfrm>
                        <a:off x="2100263" y="4460876"/>
                        <a:ext cx="3949700" cy="227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4"/>
          <p:cNvGraphicFramePr>
            <a:graphicFrameLocks noChangeAspect="1"/>
          </p:cNvGraphicFramePr>
          <p:nvPr/>
        </p:nvGraphicFramePr>
        <p:xfrm>
          <a:off x="5715000" y="3646488"/>
          <a:ext cx="45720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5" name="Equation" r:id="rId5" imgW="2628900" imgH="444500" progId="Equation.3">
                  <p:embed/>
                </p:oleObj>
              </mc:Choice>
              <mc:Fallback>
                <p:oleObj name="Equation" r:id="rId5" imgW="2628900" imgH="444500" progId="Equation.3">
                  <p:embed/>
                  <p:pic>
                    <p:nvPicPr>
                      <p:cNvPr id="1843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646488"/>
                        <a:ext cx="4572000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207738" y="164350"/>
            <a:ext cx="2661305" cy="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2000" baseline="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Numerical </a:t>
            </a:r>
            <a:r>
              <a:rPr lang="en-US" altLang="en-US" sz="2000" baseline="0" dirty="0">
                <a:solidFill>
                  <a:srgbClr val="CC0000"/>
                </a:solidFill>
                <a:latin typeface="Comic Sans MS" panose="030F0702030302020204" pitchFamily="66" charset="0"/>
              </a:rPr>
              <a:t>simulation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2281238" y="804863"/>
            <a:ext cx="509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800" baseline="0">
                <a:solidFill>
                  <a:srgbClr val="000066"/>
                </a:solidFill>
                <a:latin typeface="Comic Sans MS" panose="030F0702030302020204" pitchFamily="66" charset="0"/>
              </a:rPr>
              <a:t>Assume a 1/f critical current noise spectrum: 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2309814" y="1366838"/>
            <a:ext cx="5572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800" baseline="0">
                <a:solidFill>
                  <a:srgbClr val="000066"/>
                </a:solidFill>
                <a:latin typeface="Comic Sans MS" panose="030F0702030302020204" pitchFamily="66" charset="0"/>
              </a:rPr>
              <a:t>Generate critical current fluctuation distribution: </a:t>
            </a:r>
          </a:p>
        </p:txBody>
      </p:sp>
      <p:graphicFrame>
        <p:nvGraphicFramePr>
          <p:cNvPr id="18439" name="Object 9"/>
          <p:cNvGraphicFramePr>
            <a:graphicFrameLocks noChangeAspect="1"/>
          </p:cNvGraphicFramePr>
          <p:nvPr/>
        </p:nvGraphicFramePr>
        <p:xfrm>
          <a:off x="7618414" y="696913"/>
          <a:ext cx="93503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" name="Equation" r:id="rId7" imgW="698197" imgH="393529" progId="Equation.3">
                  <p:embed/>
                </p:oleObj>
              </mc:Choice>
              <mc:Fallback>
                <p:oleObj name="Equation" r:id="rId7" imgW="698197" imgH="393529" progId="Equation.3">
                  <p:embed/>
                  <p:pic>
                    <p:nvPicPr>
                      <p:cNvPr id="1843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8414" y="696913"/>
                        <a:ext cx="935037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10"/>
          <p:cNvGraphicFramePr>
            <a:graphicFrameLocks noChangeAspect="1"/>
          </p:cNvGraphicFramePr>
          <p:nvPr/>
        </p:nvGraphicFramePr>
        <p:xfrm>
          <a:off x="7950201" y="1384301"/>
          <a:ext cx="6127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Equation" r:id="rId9" imgW="419100" imgH="228600" progId="Equation.3">
                  <p:embed/>
                </p:oleObj>
              </mc:Choice>
              <mc:Fallback>
                <p:oleObj name="Equation" r:id="rId9" imgW="419100" imgH="228600" progId="Equation.3">
                  <p:embed/>
                  <p:pic>
                    <p:nvPicPr>
                      <p:cNvPr id="1844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0201" y="1384301"/>
                        <a:ext cx="612775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2598739" y="2187575"/>
            <a:ext cx="1089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600" baseline="0">
                <a:solidFill>
                  <a:srgbClr val="000066"/>
                </a:solidFill>
                <a:latin typeface="Comic Sans MS" panose="030F0702030302020204" pitchFamily="66" charset="0"/>
              </a:rPr>
              <a:t>Example: </a:t>
            </a:r>
          </a:p>
        </p:txBody>
      </p:sp>
      <p:graphicFrame>
        <p:nvGraphicFramePr>
          <p:cNvPr id="18442" name="Object 12"/>
          <p:cNvGraphicFramePr>
            <a:graphicFrameLocks noChangeAspect="1"/>
          </p:cNvGraphicFramePr>
          <p:nvPr/>
        </p:nvGraphicFramePr>
        <p:xfrm>
          <a:off x="3733800" y="2005013"/>
          <a:ext cx="1411288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" name="Equation" r:id="rId11" imgW="1040948" imgH="444307" progId="Equation.3">
                  <p:embed/>
                </p:oleObj>
              </mc:Choice>
              <mc:Fallback>
                <p:oleObj name="Equation" r:id="rId11" imgW="1040948" imgH="444307" progId="Equation.3">
                  <p:embed/>
                  <p:pic>
                    <p:nvPicPr>
                      <p:cNvPr id="1844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005013"/>
                        <a:ext cx="1411288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3" name="Object 14"/>
          <p:cNvGraphicFramePr>
            <a:graphicFrameLocks noChangeAspect="1"/>
          </p:cNvGraphicFramePr>
          <p:nvPr/>
        </p:nvGraphicFramePr>
        <p:xfrm>
          <a:off x="5476876" y="1812925"/>
          <a:ext cx="3698875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" name="Graph" r:id="rId13" imgW="3636874" imgH="2016557" progId="Origin50.Graph">
                  <p:embed/>
                </p:oleObj>
              </mc:Choice>
              <mc:Fallback>
                <p:oleObj name="Graph" r:id="rId13" imgW="3636874" imgH="2016557" progId="Origin50.Graph">
                  <p:embed/>
                  <p:pic>
                    <p:nvPicPr>
                      <p:cNvPr id="1844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13" t="10324" r="5760" b="9735"/>
                      <a:stretch>
                        <a:fillRect/>
                      </a:stretch>
                    </p:blipFill>
                    <p:spPr bwMode="auto">
                      <a:xfrm>
                        <a:off x="5476876" y="1812925"/>
                        <a:ext cx="3698875" cy="172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 Box 15"/>
          <p:cNvSpPr txBox="1">
            <a:spLocks noChangeArrowheads="1"/>
          </p:cNvSpPr>
          <p:nvPr/>
        </p:nvSpPr>
        <p:spPr bwMode="auto">
          <a:xfrm>
            <a:off x="2236788" y="3422650"/>
            <a:ext cx="31670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800" baseline="0">
                <a:solidFill>
                  <a:srgbClr val="000066"/>
                </a:solidFill>
                <a:latin typeface="Comic Sans MS" panose="030F0702030302020204" pitchFamily="66" charset="0"/>
              </a:rPr>
              <a:t>Calculate flux oscillations averaged over the ensemble of measurements: </a:t>
            </a:r>
          </a:p>
        </p:txBody>
      </p:sp>
      <p:graphicFrame>
        <p:nvGraphicFramePr>
          <p:cNvPr id="18445" name="Object 18"/>
          <p:cNvGraphicFramePr>
            <a:graphicFrameLocks noChangeAspect="1"/>
          </p:cNvGraphicFramePr>
          <p:nvPr/>
        </p:nvGraphicFramePr>
        <p:xfrm>
          <a:off x="4370389" y="4651376"/>
          <a:ext cx="13747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0" name="Equation" r:id="rId15" imgW="1557390" imgH="657327" progId="Equation.3">
                  <p:embed/>
                </p:oleObj>
              </mc:Choice>
              <mc:Fallback>
                <p:oleObj name="Equation" r:id="rId15" imgW="1557390" imgH="657327" progId="Equation.3">
                  <p:embed/>
                  <p:pic>
                    <p:nvPicPr>
                      <p:cNvPr id="18445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0389" y="4651376"/>
                        <a:ext cx="1374775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Text Box 19"/>
          <p:cNvSpPr txBox="1">
            <a:spLocks noChangeArrowheads="1"/>
          </p:cNvSpPr>
          <p:nvPr/>
        </p:nvSpPr>
        <p:spPr bwMode="auto">
          <a:xfrm>
            <a:off x="8281988" y="5019676"/>
            <a:ext cx="139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000" baseline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</a:t>
            </a:r>
            <a:r>
              <a:rPr lang="en-US" altLang="en-US" sz="200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</a:t>
            </a:r>
            <a:r>
              <a:rPr lang="en-US" altLang="en-US" sz="160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altLang="en-US" sz="1600" baseline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 450ns</a:t>
            </a:r>
          </a:p>
        </p:txBody>
      </p:sp>
      <p:sp>
        <p:nvSpPr>
          <p:cNvPr id="18447" name="Rectangle 20"/>
          <p:cNvSpPr>
            <a:spLocks noChangeArrowheads="1"/>
          </p:cNvSpPr>
          <p:nvPr/>
        </p:nvSpPr>
        <p:spPr bwMode="auto">
          <a:xfrm>
            <a:off x="6203950" y="4772026"/>
            <a:ext cx="1582738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600" baseline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</a:t>
            </a:r>
            <a:r>
              <a:rPr lang="en-US" altLang="en-US" sz="160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</a:t>
            </a:r>
            <a:r>
              <a:rPr lang="en-US" altLang="en-US" sz="1600" baseline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= 1 A</a:t>
            </a:r>
          </a:p>
          <a:p>
            <a:pPr>
              <a:lnSpc>
                <a:spcPct val="115000"/>
              </a:lnSpc>
            </a:pPr>
            <a:r>
              <a:rPr lang="en-US" altLang="en-US" sz="1600" baseline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/2 = 10 GHz</a:t>
            </a:r>
          </a:p>
          <a:p>
            <a:pPr>
              <a:lnSpc>
                <a:spcPct val="115000"/>
              </a:lnSpc>
            </a:pPr>
            <a:r>
              <a:rPr lang="en-US" altLang="en-US" sz="1600" baseline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 = 10</a:t>
            </a:r>
          </a:p>
          <a:p>
            <a:pPr>
              <a:lnSpc>
                <a:spcPct val="115000"/>
              </a:lnSpc>
            </a:pPr>
            <a:endParaRPr lang="en-US" altLang="en-US" sz="1600" baseline="0">
              <a:solidFill>
                <a:srgbClr val="000066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18448" name="AutoShape 21"/>
          <p:cNvSpPr>
            <a:spLocks/>
          </p:cNvSpPr>
          <p:nvPr/>
        </p:nvSpPr>
        <p:spPr bwMode="auto">
          <a:xfrm>
            <a:off x="7594600" y="4764088"/>
            <a:ext cx="446088" cy="990600"/>
          </a:xfrm>
          <a:prstGeom prst="rightBrace">
            <a:avLst>
              <a:gd name="adj1" fmla="val 1850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18449" name="Object 23"/>
          <p:cNvGraphicFramePr>
            <a:graphicFrameLocks noChangeAspect="1"/>
          </p:cNvGraphicFramePr>
          <p:nvPr/>
        </p:nvGraphicFramePr>
        <p:xfrm>
          <a:off x="7548564" y="5713414"/>
          <a:ext cx="2217737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1" name="Equation" r:id="rId17" imgW="1809807" imgH="704782" progId="Equation.3">
                  <p:embed/>
                </p:oleObj>
              </mc:Choice>
              <mc:Fallback>
                <p:oleObj name="Equation" r:id="rId17" imgW="1809807" imgH="704782" progId="Equation.3">
                  <p:embed/>
                  <p:pic>
                    <p:nvPicPr>
                      <p:cNvPr id="1844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8564" y="5713414"/>
                        <a:ext cx="2217737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0" name="Line 25"/>
          <p:cNvSpPr>
            <a:spLocks noChangeShapeType="1"/>
          </p:cNvSpPr>
          <p:nvPr/>
        </p:nvSpPr>
        <p:spPr bwMode="auto">
          <a:xfrm flipH="1">
            <a:off x="4029075" y="5019675"/>
            <a:ext cx="2667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51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949700" y="3122614"/>
          <a:ext cx="2871788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name="Equation" r:id="rId3" imgW="2028835" imgH="514350" progId="Equation.3">
                  <p:embed/>
                </p:oleObj>
              </mc:Choice>
              <mc:Fallback>
                <p:oleObj name="Equation" r:id="rId3" imgW="2028835" imgH="514350" progId="Equation.3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700" y="3122614"/>
                        <a:ext cx="2871788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868739" y="4240213"/>
          <a:ext cx="33734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Equation" r:id="rId5" imgW="2266854" imgH="514350" progId="Equation.3">
                  <p:embed/>
                </p:oleObj>
              </mc:Choice>
              <mc:Fallback>
                <p:oleObj name="Equation" r:id="rId5" imgW="2266854" imgH="514350" progId="Equation.3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739" y="4240213"/>
                        <a:ext cx="3373437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087564" y="142876"/>
            <a:ext cx="82327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2000" b="1" baseline="0">
                <a:solidFill>
                  <a:srgbClr val="CC0000"/>
                </a:solidFill>
                <a:latin typeface="Comic Sans MS" panose="030F0702030302020204" pitchFamily="66" charset="0"/>
              </a:rPr>
              <a:t>General expression:  decoherence from 1/f critical current noise</a:t>
            </a:r>
          </a:p>
        </p:txBody>
      </p:sp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5789614" y="909639"/>
          <a:ext cx="420687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Equation" r:id="rId7" imgW="3057496" imgH="552314" progId="Equation.3">
                  <p:embed/>
                </p:oleObj>
              </mc:Choice>
              <mc:Fallback>
                <p:oleObj name="Equation" r:id="rId7" imgW="3057496" imgH="552314" progId="Equation.3">
                  <p:embed/>
                  <p:pic>
                    <p:nvPicPr>
                      <p:cNvPr id="225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614" y="909639"/>
                        <a:ext cx="4206875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366963" y="1050926"/>
            <a:ext cx="3090862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1800" baseline="0">
                <a:solidFill>
                  <a:srgbClr val="000066"/>
                </a:solidFill>
                <a:latin typeface="Comic Sans MS" panose="030F0702030302020204" pitchFamily="66" charset="0"/>
              </a:rPr>
              <a:t>1/f critical current noise:</a:t>
            </a:r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5391151" y="1825626"/>
          <a:ext cx="26955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Equation" r:id="rId9" imgW="2028835" imgH="704782" progId="Equation.3">
                  <p:embed/>
                </p:oleObj>
              </mc:Choice>
              <mc:Fallback>
                <p:oleObj name="Equation" r:id="rId9" imgW="2028835" imgH="704782" progId="Equation.3">
                  <p:embed/>
                  <p:pic>
                    <p:nvPicPr>
                      <p:cNvPr id="225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1151" y="1825626"/>
                        <a:ext cx="269557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479675" y="2146301"/>
            <a:ext cx="26812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1800" baseline="0">
                <a:solidFill>
                  <a:srgbClr val="000066"/>
                </a:solidFill>
                <a:latin typeface="Comic Sans MS" panose="030F0702030302020204" pitchFamily="66" charset="0"/>
              </a:rPr>
              <a:t>decoherence time: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848101" y="3090864"/>
            <a:ext cx="3241675" cy="865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3778251" y="4219576"/>
            <a:ext cx="3675063" cy="8540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4973638"/>
            <a:ext cx="619125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13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64"/>
          <p:cNvSpPr txBox="1">
            <a:spLocks noChangeArrowheads="1"/>
          </p:cNvSpPr>
          <p:nvPr/>
        </p:nvSpPr>
        <p:spPr bwMode="auto">
          <a:xfrm>
            <a:off x="2509838" y="152401"/>
            <a:ext cx="72628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2000" b="1" baseline="0">
                <a:solidFill>
                  <a:srgbClr val="CC0000"/>
                </a:solidFill>
                <a:latin typeface="Comic Sans MS" panose="030F0702030302020204" pitchFamily="66" charset="0"/>
              </a:rPr>
              <a:t>Qubit parameters and predicted performance (T=100mK)</a:t>
            </a:r>
          </a:p>
        </p:txBody>
      </p:sp>
      <p:graphicFrame>
        <p:nvGraphicFramePr>
          <p:cNvPr id="23555" name="Object 1066"/>
          <p:cNvGraphicFramePr>
            <a:graphicFrameLocks noChangeAspect="1"/>
          </p:cNvGraphicFramePr>
          <p:nvPr/>
        </p:nvGraphicFramePr>
        <p:xfrm>
          <a:off x="2155825" y="885826"/>
          <a:ext cx="8001000" cy="465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Document" r:id="rId3" imgW="8348472" imgH="4800600" progId="Word.Document.8">
                  <p:embed/>
                </p:oleObj>
              </mc:Choice>
              <mc:Fallback>
                <p:oleObj name="Document" r:id="rId3" imgW="8348472" imgH="4800600" progId="Word.Document.8">
                  <p:embed/>
                  <p:pic>
                    <p:nvPicPr>
                      <p:cNvPr id="23555" name="Object 10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0711" b="30898"/>
                      <a:stretch>
                        <a:fillRect/>
                      </a:stretch>
                    </p:blipFill>
                    <p:spPr bwMode="auto">
                      <a:xfrm>
                        <a:off x="2155825" y="885826"/>
                        <a:ext cx="8001000" cy="465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1078"/>
          <p:cNvSpPr txBox="1">
            <a:spLocks noChangeArrowheads="1"/>
          </p:cNvSpPr>
          <p:nvPr/>
        </p:nvSpPr>
        <p:spPr bwMode="auto">
          <a:xfrm>
            <a:off x="2335426" y="5603875"/>
            <a:ext cx="751290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lang="en-US" altLang="en-US" sz="1600" i="1" baseline="0" dirty="0">
                <a:solidFill>
                  <a:srgbClr val="000066"/>
                </a:solidFill>
                <a:latin typeface="Comic Sans MS" panose="030F0702030302020204" pitchFamily="66" charset="0"/>
              </a:rPr>
              <a:t>Conclusion:</a:t>
            </a:r>
            <a:r>
              <a:rPr lang="en-US" altLang="en-US" sz="1600" baseline="0" dirty="0">
                <a:solidFill>
                  <a:srgbClr val="000066"/>
                </a:solidFill>
                <a:latin typeface="Comic Sans MS" panose="030F0702030302020204" pitchFamily="66" charset="0"/>
              </a:rPr>
              <a:t>   Predicted decoherence times from 1/f noise are </a:t>
            </a:r>
            <a:r>
              <a:rPr lang="en-US" altLang="en-US" sz="1600" u="sng" baseline="0" dirty="0">
                <a:solidFill>
                  <a:srgbClr val="000066"/>
                </a:solidFill>
                <a:latin typeface="Comic Sans MS" panose="030F0702030302020204" pitchFamily="66" charset="0"/>
              </a:rPr>
              <a:t>longer</a:t>
            </a:r>
            <a:r>
              <a:rPr lang="en-US" altLang="en-US" sz="1600" baseline="0" dirty="0">
                <a:solidFill>
                  <a:srgbClr val="000066"/>
                </a:solidFill>
                <a:latin typeface="Comic Sans MS" panose="030F0702030302020204" pitchFamily="66" charset="0"/>
              </a:rPr>
              <a:t> than what has been obtained by measurements (&lt;&lt; 1</a:t>
            </a:r>
            <a:r>
              <a:rPr lang="en-US" altLang="en-US" sz="1600" baseline="0" dirty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s)</a:t>
            </a:r>
            <a:r>
              <a:rPr lang="en-US" altLang="en-US" sz="1600" baseline="0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600" baseline="0" dirty="0" smtClean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but could  </a:t>
            </a:r>
            <a:r>
              <a:rPr lang="en-US" altLang="en-US" sz="1600" baseline="0" dirty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become a </a:t>
            </a:r>
            <a:r>
              <a:rPr lang="en-US" altLang="en-US" sz="1600" baseline="0" dirty="0" smtClean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limiting problem </a:t>
            </a:r>
            <a:r>
              <a:rPr lang="en-US" altLang="en-US" sz="1600" baseline="0" dirty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 the </a:t>
            </a:r>
            <a:r>
              <a:rPr lang="en-US" altLang="en-US" sz="1600" baseline="0" dirty="0" smtClean="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future (similar study and conclusion for flux noise)</a:t>
            </a:r>
            <a:r>
              <a:rPr lang="en-US" altLang="en-US" sz="1600" baseline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endParaRPr lang="en-US" altLang="en-US" sz="1600" baseline="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3557" name="Rectangle 1080"/>
          <p:cNvSpPr>
            <a:spLocks noChangeArrowheads="1"/>
          </p:cNvSpPr>
          <p:nvPr/>
        </p:nvSpPr>
        <p:spPr bwMode="auto">
          <a:xfrm>
            <a:off x="2155826" y="3719514"/>
            <a:ext cx="7954963" cy="763587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58" name="Rectangle 1081"/>
          <p:cNvSpPr>
            <a:spLocks noChangeArrowheads="1"/>
          </p:cNvSpPr>
          <p:nvPr/>
        </p:nvSpPr>
        <p:spPr bwMode="auto">
          <a:xfrm>
            <a:off x="2171701" y="4543425"/>
            <a:ext cx="7954963" cy="7937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0424983" y="4113769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/>
              <a:t>Superconducting </a:t>
            </a:r>
            <a:r>
              <a:rPr lang="en-US" dirty="0" err="1"/>
              <a:t>Qubits</a:t>
            </a:r>
            <a:r>
              <a:rPr lang="en-US" dirty="0"/>
              <a:t> </a:t>
            </a:r>
            <a:br>
              <a:rPr lang="en-US" dirty="0"/>
            </a:br>
            <a:r>
              <a:rPr lang="en-US" sz="2000" dirty="0"/>
              <a:t>Taxonomy and Evolution</a:t>
            </a:r>
            <a:endParaRPr lang="en-US" dirty="0"/>
          </a:p>
        </p:txBody>
      </p:sp>
      <p:pic>
        <p:nvPicPr>
          <p:cNvPr id="8" name="Picture 2" descr="C:\Users\William\Documents\Conferences\2013_02-25_03-8_IFF_spring_school\lectures\qubits - figures\2011_RIKEN_Nature_review_atomic_physics_with_superconductors-2.png"/>
          <p:cNvPicPr>
            <a:picLocks noChangeAspect="1" noChangeArrowheads="1"/>
          </p:cNvPicPr>
          <p:nvPr/>
        </p:nvPicPr>
        <p:blipFill>
          <a:blip r:embed="rId3" cstate="print"/>
          <a:srcRect l="2328" t="9901" r="66744" b="62772"/>
          <a:stretch>
            <a:fillRect/>
          </a:stretch>
        </p:blipFill>
        <p:spPr bwMode="auto">
          <a:xfrm>
            <a:off x="1552577" y="2057400"/>
            <a:ext cx="1925707" cy="1143000"/>
          </a:xfrm>
          <a:prstGeom prst="rect">
            <a:avLst/>
          </a:prstGeom>
          <a:noFill/>
        </p:spPr>
      </p:pic>
      <p:pic>
        <p:nvPicPr>
          <p:cNvPr id="9" name="Picture 2" descr="C:\Users\William\Documents\Conferences\2013_02-25_03-8_IFF_spring_school\lectures\qubits - figures\2011_RIKEN_Nature_review_atomic_physics_with_superconductors-2.png"/>
          <p:cNvPicPr>
            <a:picLocks noChangeAspect="1" noChangeArrowheads="1"/>
          </p:cNvPicPr>
          <p:nvPr/>
        </p:nvPicPr>
        <p:blipFill>
          <a:blip r:embed="rId3" cstate="print"/>
          <a:srcRect l="37054" t="9901" r="33268" b="62772"/>
          <a:stretch>
            <a:fillRect/>
          </a:stretch>
        </p:blipFill>
        <p:spPr bwMode="auto">
          <a:xfrm>
            <a:off x="1666875" y="3848100"/>
            <a:ext cx="1847850" cy="1143000"/>
          </a:xfrm>
          <a:prstGeom prst="rect">
            <a:avLst/>
          </a:prstGeom>
          <a:noFill/>
        </p:spPr>
      </p:pic>
      <p:pic>
        <p:nvPicPr>
          <p:cNvPr id="10" name="Picture 2" descr="C:\Users\William\Documents\Conferences\2013_02-25_03-8_IFF_spring_school\lectures\qubits - figures\2011_RIKEN_Nature_review_atomic_physics_with_superconductors-2.png"/>
          <p:cNvPicPr>
            <a:picLocks noChangeAspect="1" noChangeArrowheads="1"/>
          </p:cNvPicPr>
          <p:nvPr/>
        </p:nvPicPr>
        <p:blipFill>
          <a:blip r:embed="rId3" cstate="print"/>
          <a:srcRect l="67497" t="9901" r="3283" b="62772"/>
          <a:stretch>
            <a:fillRect/>
          </a:stretch>
        </p:blipFill>
        <p:spPr bwMode="auto">
          <a:xfrm>
            <a:off x="1628777" y="5534025"/>
            <a:ext cx="1819275" cy="1143000"/>
          </a:xfrm>
          <a:prstGeom prst="rect">
            <a:avLst/>
          </a:prstGeom>
          <a:noFill/>
        </p:spPr>
      </p:pic>
      <p:sp>
        <p:nvSpPr>
          <p:cNvPr id="12" name="Rectangle 48"/>
          <p:cNvSpPr>
            <a:spLocks noChangeArrowheads="1"/>
          </p:cNvSpPr>
          <p:nvPr/>
        </p:nvSpPr>
        <p:spPr bwMode="auto">
          <a:xfrm>
            <a:off x="1795465" y="3587752"/>
            <a:ext cx="159543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Flux </a:t>
            </a: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</a:rPr>
              <a:t>qubits</a:t>
            </a:r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Rectangle 48"/>
          <p:cNvSpPr>
            <a:spLocks noChangeArrowheads="1"/>
          </p:cNvSpPr>
          <p:nvPr/>
        </p:nvSpPr>
        <p:spPr bwMode="auto">
          <a:xfrm>
            <a:off x="1795465" y="5321302"/>
            <a:ext cx="159543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Phase </a:t>
            </a: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</a:rPr>
              <a:t>qubits</a:t>
            </a:r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 l="46625" t="16347"/>
          <a:stretch>
            <a:fillRect/>
          </a:stretch>
        </p:blipFill>
        <p:spPr bwMode="auto">
          <a:xfrm>
            <a:off x="8486776" y="1295401"/>
            <a:ext cx="1562100" cy="104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9874" y="4533635"/>
            <a:ext cx="176540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198108" y="3314069"/>
            <a:ext cx="966645" cy="14052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09393" y="1313850"/>
            <a:ext cx="1886809" cy="63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 descr="1069372cover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1355726"/>
            <a:ext cx="1230543" cy="8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8"/>
          <p:cNvSpPr>
            <a:spLocks noChangeArrowheads="1"/>
          </p:cNvSpPr>
          <p:nvPr/>
        </p:nvSpPr>
        <p:spPr bwMode="auto">
          <a:xfrm>
            <a:off x="3681413" y="5597527"/>
            <a:ext cx="1852612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Flux-biased Phase QB</a:t>
            </a: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(NIST)</a:t>
            </a:r>
          </a:p>
        </p:txBody>
      </p:sp>
      <p:sp>
        <p:nvSpPr>
          <p:cNvPr id="26" name="Rectangle 48"/>
          <p:cNvSpPr>
            <a:spLocks noChangeArrowheads="1"/>
          </p:cNvSpPr>
          <p:nvPr/>
        </p:nvSpPr>
        <p:spPr bwMode="auto">
          <a:xfrm>
            <a:off x="5572655" y="5445127"/>
            <a:ext cx="2633662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C-shunted, Flux-Biased Phase 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Qubit</a:t>
            </a:r>
            <a:endParaRPr lang="en-US" sz="105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(NIST, UCSB)</a:t>
            </a:r>
          </a:p>
        </p:txBody>
      </p:sp>
      <p:cxnSp>
        <p:nvCxnSpPr>
          <p:cNvPr id="29" name="Straight Arrow Connector 28"/>
          <p:cNvCxnSpPr>
            <a:stCxn id="10" idx="3"/>
          </p:cNvCxnSpPr>
          <p:nvPr/>
        </p:nvCxnSpPr>
        <p:spPr bwMode="auto">
          <a:xfrm>
            <a:off x="3448052" y="6105527"/>
            <a:ext cx="523875" cy="180975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2" name="Rectangle 48"/>
          <p:cNvSpPr>
            <a:spLocks noChangeArrowheads="1"/>
          </p:cNvSpPr>
          <p:nvPr/>
        </p:nvSpPr>
        <p:spPr bwMode="auto">
          <a:xfrm>
            <a:off x="3467100" y="2587627"/>
            <a:ext cx="2019300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3JJ Persistent-current QB</a:t>
            </a: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(Delft, MIT, NEC, NTT)</a:t>
            </a:r>
          </a:p>
        </p:txBody>
      </p:sp>
      <p:sp>
        <p:nvSpPr>
          <p:cNvPr id="33" name="Rectangle 48"/>
          <p:cNvSpPr>
            <a:spLocks noChangeArrowheads="1"/>
          </p:cNvSpPr>
          <p:nvPr/>
        </p:nvSpPr>
        <p:spPr bwMode="auto">
          <a:xfrm>
            <a:off x="3881440" y="4435477"/>
            <a:ext cx="1595437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RF SQUID 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Qubit</a:t>
            </a:r>
            <a:endParaRPr lang="en-US" sz="105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(Stony Brook)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5362577" y="3505202"/>
            <a:ext cx="523875" cy="374515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0" name="Rectangle 48"/>
          <p:cNvSpPr>
            <a:spLocks noChangeArrowheads="1"/>
          </p:cNvSpPr>
          <p:nvPr/>
        </p:nvSpPr>
        <p:spPr bwMode="auto">
          <a:xfrm>
            <a:off x="8531764" y="2466959"/>
            <a:ext cx="1595437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C-Shunt 3JJ 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Qubit</a:t>
            </a:r>
            <a:endParaRPr lang="en-US" sz="105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(RIKEN, IBM, MIT)</a:t>
            </a:r>
          </a:p>
        </p:txBody>
      </p:sp>
      <p:sp>
        <p:nvSpPr>
          <p:cNvPr id="41" name="Rectangle 48"/>
          <p:cNvSpPr>
            <a:spLocks noChangeArrowheads="1"/>
          </p:cNvSpPr>
          <p:nvPr/>
        </p:nvSpPr>
        <p:spPr bwMode="auto">
          <a:xfrm>
            <a:off x="5815014" y="3060963"/>
            <a:ext cx="1595437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4JJ 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Qubit</a:t>
            </a:r>
            <a:endParaRPr lang="en-US" sz="105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(Delft, IBM)</a:t>
            </a:r>
          </a:p>
        </p:txBody>
      </p:sp>
      <p:sp>
        <p:nvSpPr>
          <p:cNvPr id="42" name="Rectangle 48"/>
          <p:cNvSpPr>
            <a:spLocks noChangeArrowheads="1"/>
          </p:cNvSpPr>
          <p:nvPr/>
        </p:nvSpPr>
        <p:spPr bwMode="auto">
          <a:xfrm>
            <a:off x="3462340" y="901702"/>
            <a:ext cx="1843087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Double degeneracy CPB</a:t>
            </a: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Quantronium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Saclay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)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3383032" y="1905000"/>
            <a:ext cx="274568" cy="752476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5097534" y="1771650"/>
            <a:ext cx="588893" cy="0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5862640" y="882652"/>
            <a:ext cx="1774031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C-shunt CPB                    (2D 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Transmon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, Yale, …)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3416302" y="4076700"/>
            <a:ext cx="504825" cy="552450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3409950" y="3562350"/>
            <a:ext cx="304800" cy="533400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54" name="Rectangle 48"/>
          <p:cNvSpPr>
            <a:spLocks noChangeArrowheads="1"/>
          </p:cNvSpPr>
          <p:nvPr/>
        </p:nvSpPr>
        <p:spPr bwMode="auto">
          <a:xfrm>
            <a:off x="1524000" y="1625602"/>
            <a:ext cx="1943100" cy="47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Charge </a:t>
            </a: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</a:rPr>
              <a:t>Qubits</a:t>
            </a:r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Cooper Pair Box (CPB)</a:t>
            </a:r>
          </a:p>
        </p:txBody>
      </p:sp>
      <p:sp>
        <p:nvSpPr>
          <p:cNvPr id="55" name="Rectangle 48"/>
          <p:cNvSpPr>
            <a:spLocks noChangeArrowheads="1"/>
          </p:cNvSpPr>
          <p:nvPr/>
        </p:nvSpPr>
        <p:spPr bwMode="auto">
          <a:xfrm>
            <a:off x="8089900" y="4135553"/>
            <a:ext cx="2616200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L-shunted RF SQUID</a:t>
            </a: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(JJ-string inductor, 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Fluxonium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, Yale)</a:t>
            </a:r>
          </a:p>
        </p:txBody>
      </p:sp>
      <p:cxnSp>
        <p:nvCxnSpPr>
          <p:cNvPr id="60" name="Straight Arrow Connector 59"/>
          <p:cNvCxnSpPr>
            <a:endCxn id="16" idx="1"/>
          </p:cNvCxnSpPr>
          <p:nvPr/>
        </p:nvCxnSpPr>
        <p:spPr bwMode="auto">
          <a:xfrm>
            <a:off x="7688332" y="1504952"/>
            <a:ext cx="798444" cy="313973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3" name="Rectangle 48"/>
          <p:cNvSpPr>
            <a:spLocks noChangeArrowheads="1"/>
          </p:cNvSpPr>
          <p:nvPr/>
        </p:nvSpPr>
        <p:spPr bwMode="auto">
          <a:xfrm>
            <a:off x="8215313" y="882652"/>
            <a:ext cx="1871662" cy="4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C-shunt CPB in 3D cavity (3D </a:t>
            </a:r>
            <a:r>
              <a:rPr lang="en-US" sz="1050" b="1" dirty="0" err="1">
                <a:solidFill>
                  <a:srgbClr val="000000"/>
                </a:solidFill>
                <a:latin typeface="Arial" pitchFamily="34" charset="0"/>
              </a:rPr>
              <a:t>Transmon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, Yale)</a:t>
            </a:r>
          </a:p>
        </p:txBody>
      </p:sp>
      <p:pic>
        <p:nvPicPr>
          <p:cNvPr id="460804" name="Picture 4" descr="C:\Users\William\Documents\Conferences\2013_02-25_03-8_IFF_spring_school\lectures\qubits - figures\2004_qubit_lcoal_resonator-1.png"/>
          <p:cNvPicPr>
            <a:picLocks noChangeAspect="1" noChangeArrowheads="1"/>
          </p:cNvPicPr>
          <p:nvPr/>
        </p:nvPicPr>
        <p:blipFill>
          <a:blip r:embed="rId9" cstate="print"/>
          <a:srcRect l="8088" t="59445" r="55367" b="7271"/>
          <a:stretch>
            <a:fillRect/>
          </a:stretch>
        </p:blipFill>
        <p:spPr bwMode="auto">
          <a:xfrm>
            <a:off x="4019551" y="6029325"/>
            <a:ext cx="1162050" cy="704850"/>
          </a:xfrm>
          <a:prstGeom prst="rect">
            <a:avLst/>
          </a:prstGeom>
          <a:noFill/>
        </p:spPr>
      </p:pic>
      <p:pic>
        <p:nvPicPr>
          <p:cNvPr id="460805" name="Picture 5" descr="C:\Users\William\Documents\Conferences\2013_02-25_03-8_IFF_spring_school\lectures\qubits - figures\2006_PRL_Steffen_cap_shunted_phase_qubit-2.png"/>
          <p:cNvPicPr>
            <a:picLocks noChangeAspect="1" noChangeArrowheads="1"/>
          </p:cNvPicPr>
          <p:nvPr/>
        </p:nvPicPr>
        <p:blipFill rotWithShape="1">
          <a:blip r:embed="rId10" cstate="print"/>
          <a:srcRect l="55789" t="44613" r="5305" b="7306"/>
          <a:stretch/>
        </p:blipFill>
        <p:spPr bwMode="auto">
          <a:xfrm>
            <a:off x="7525809" y="5895317"/>
            <a:ext cx="751417" cy="813461"/>
          </a:xfrm>
          <a:prstGeom prst="rect">
            <a:avLst/>
          </a:prstGeom>
          <a:noFill/>
        </p:spPr>
      </p:pic>
      <p:pic>
        <p:nvPicPr>
          <p:cNvPr id="71" name="Picture 5" descr="C:\Users\William\Documents\Conferences\2013_02-25_03-8_IFF_spring_school\lectures\qubits - figures\2006_PRL_Steffen_cap_shunted_phase_qubit-2.png"/>
          <p:cNvPicPr>
            <a:picLocks noChangeAspect="1" noChangeArrowheads="1"/>
          </p:cNvPicPr>
          <p:nvPr/>
        </p:nvPicPr>
        <p:blipFill>
          <a:blip r:embed="rId10" cstate="print"/>
          <a:srcRect l="2090" t="3765" r="5780" b="57389"/>
          <a:stretch>
            <a:fillRect/>
          </a:stretch>
        </p:blipFill>
        <p:spPr bwMode="auto">
          <a:xfrm>
            <a:off x="5653616" y="5953127"/>
            <a:ext cx="1847850" cy="657225"/>
          </a:xfrm>
          <a:prstGeom prst="rect">
            <a:avLst/>
          </a:prstGeom>
          <a:noFill/>
        </p:spPr>
      </p:pic>
      <p:sp>
        <p:nvSpPr>
          <p:cNvPr id="74" name="Rectangle 48"/>
          <p:cNvSpPr>
            <a:spLocks noChangeArrowheads="1"/>
          </p:cNvSpPr>
          <p:nvPr/>
        </p:nvSpPr>
        <p:spPr bwMode="auto">
          <a:xfrm>
            <a:off x="8673044" y="5375310"/>
            <a:ext cx="1884890" cy="7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L-shunted RF SQUID</a:t>
            </a: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(nanowire inductor, </a:t>
            </a:r>
            <a:br>
              <a:rPr lang="en-US" sz="105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metastable, MIT/LL) </a:t>
            </a:r>
          </a:p>
          <a:p>
            <a:pPr algn="ctr" defTabSz="550863" fontAlgn="base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60806" name="Picture 6" descr="C:\Users\William\Documents\Conferences\2013_02-25_03-8_IFF_spring_school\lectures\qubits - figures\2010_PRL_metastable_qubit-2.png"/>
          <p:cNvPicPr>
            <a:picLocks noChangeAspect="1" noChangeArrowheads="1"/>
          </p:cNvPicPr>
          <p:nvPr/>
        </p:nvPicPr>
        <p:blipFill>
          <a:blip r:embed="rId11" cstate="print"/>
          <a:srcRect l="70605" r="2239" b="13811"/>
          <a:stretch>
            <a:fillRect/>
          </a:stretch>
        </p:blipFill>
        <p:spPr bwMode="auto">
          <a:xfrm rot="5400000">
            <a:off x="9288945" y="5684265"/>
            <a:ext cx="768440" cy="1329267"/>
          </a:xfrm>
          <a:prstGeom prst="rect">
            <a:avLst/>
          </a:prstGeom>
          <a:noFill/>
        </p:spPr>
      </p:pic>
      <p:sp>
        <p:nvSpPr>
          <p:cNvPr id="76" name="Freeform 75"/>
          <p:cNvSpPr/>
          <p:nvPr/>
        </p:nvSpPr>
        <p:spPr bwMode="auto">
          <a:xfrm>
            <a:off x="7397752" y="4695464"/>
            <a:ext cx="1191683" cy="391944"/>
          </a:xfrm>
          <a:custGeom>
            <a:avLst/>
            <a:gdLst>
              <a:gd name="connsiteX0" fmla="*/ 0 w 1123950"/>
              <a:gd name="connsiteY0" fmla="*/ 1181100 h 1181100"/>
              <a:gd name="connsiteX1" fmla="*/ 428625 w 1123950"/>
              <a:gd name="connsiteY1" fmla="*/ 1028700 h 1181100"/>
              <a:gd name="connsiteX2" fmla="*/ 942975 w 1123950"/>
              <a:gd name="connsiteY2" fmla="*/ 352425 h 1181100"/>
              <a:gd name="connsiteX3" fmla="*/ 1123950 w 1123950"/>
              <a:gd name="connsiteY3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3950" h="1181100">
                <a:moveTo>
                  <a:pt x="0" y="1181100"/>
                </a:moveTo>
                <a:cubicBezTo>
                  <a:pt x="135731" y="1173956"/>
                  <a:pt x="271462" y="1166813"/>
                  <a:pt x="428625" y="1028700"/>
                </a:cubicBezTo>
                <a:cubicBezTo>
                  <a:pt x="585788" y="890587"/>
                  <a:pt x="827088" y="523875"/>
                  <a:pt x="942975" y="352425"/>
                </a:cubicBezTo>
                <a:cubicBezTo>
                  <a:pt x="1058862" y="180975"/>
                  <a:pt x="1091406" y="90487"/>
                  <a:pt x="1123950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7" name="Straight Arrow Connector 76"/>
          <p:cNvCxnSpPr/>
          <p:nvPr/>
        </p:nvCxnSpPr>
        <p:spPr bwMode="auto">
          <a:xfrm flipV="1">
            <a:off x="7525807" y="3451447"/>
            <a:ext cx="831398" cy="485139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460807" name="Picture 7" descr="C:\Users\William\Documents\Conferences\2013_02-25_03-8_IFF_spring_school\lectures\qubits - figures\Rabi_2003-1.png"/>
          <p:cNvPicPr>
            <a:picLocks noChangeAspect="1" noChangeArrowheads="1"/>
          </p:cNvPicPr>
          <p:nvPr/>
        </p:nvPicPr>
        <p:blipFill>
          <a:blip r:embed="rId12" cstate="print"/>
          <a:srcRect l="2806" t="3396" r="2260" b="40840"/>
          <a:stretch>
            <a:fillRect/>
          </a:stretch>
        </p:blipFill>
        <p:spPr bwMode="auto">
          <a:xfrm>
            <a:off x="3771902" y="3086102"/>
            <a:ext cx="1468773" cy="752475"/>
          </a:xfrm>
          <a:prstGeom prst="rect">
            <a:avLst/>
          </a:prstGeom>
          <a:noFill/>
        </p:spPr>
      </p:pic>
      <p:cxnSp>
        <p:nvCxnSpPr>
          <p:cNvPr id="85" name="Straight Arrow Connector 84"/>
          <p:cNvCxnSpPr>
            <a:endCxn id="25" idx="0"/>
          </p:cNvCxnSpPr>
          <p:nvPr/>
        </p:nvCxnSpPr>
        <p:spPr bwMode="auto">
          <a:xfrm>
            <a:off x="4572002" y="4972052"/>
            <a:ext cx="35719" cy="625475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/>
          <a:srcRect t="38886"/>
          <a:stretch/>
        </p:blipFill>
        <p:spPr>
          <a:xfrm>
            <a:off x="8685287" y="2910103"/>
            <a:ext cx="1410762" cy="1074014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5162551" y="6345767"/>
            <a:ext cx="443438" cy="0"/>
          </a:xfrm>
          <a:prstGeom prst="straightConnector1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" name="Freeform 3"/>
          <p:cNvSpPr/>
          <p:nvPr/>
        </p:nvSpPr>
        <p:spPr bwMode="auto">
          <a:xfrm>
            <a:off x="5202770" y="4699000"/>
            <a:ext cx="3484033" cy="622300"/>
          </a:xfrm>
          <a:custGeom>
            <a:avLst/>
            <a:gdLst>
              <a:gd name="connsiteX0" fmla="*/ 0 w 3484033"/>
              <a:gd name="connsiteY0" fmla="*/ 0 h 622300"/>
              <a:gd name="connsiteX1" fmla="*/ 258233 w 3484033"/>
              <a:gd name="connsiteY1" fmla="*/ 245533 h 622300"/>
              <a:gd name="connsiteX2" fmla="*/ 596900 w 3484033"/>
              <a:gd name="connsiteY2" fmla="*/ 355600 h 622300"/>
              <a:gd name="connsiteX3" fmla="*/ 1282700 w 3484033"/>
              <a:gd name="connsiteY3" fmla="*/ 406400 h 622300"/>
              <a:gd name="connsiteX4" fmla="*/ 1888066 w 3484033"/>
              <a:gd name="connsiteY4" fmla="*/ 397933 h 622300"/>
              <a:gd name="connsiteX5" fmla="*/ 2391833 w 3484033"/>
              <a:gd name="connsiteY5" fmla="*/ 385233 h 622300"/>
              <a:gd name="connsiteX6" fmla="*/ 2916766 w 3484033"/>
              <a:gd name="connsiteY6" fmla="*/ 431800 h 622300"/>
              <a:gd name="connsiteX7" fmla="*/ 3484033 w 3484033"/>
              <a:gd name="connsiteY7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84033" h="622300">
                <a:moveTo>
                  <a:pt x="0" y="0"/>
                </a:moveTo>
                <a:cubicBezTo>
                  <a:pt x="79375" y="93133"/>
                  <a:pt x="158750" y="186266"/>
                  <a:pt x="258233" y="245533"/>
                </a:cubicBezTo>
                <a:cubicBezTo>
                  <a:pt x="357716" y="304800"/>
                  <a:pt x="426156" y="328789"/>
                  <a:pt x="596900" y="355600"/>
                </a:cubicBezTo>
                <a:cubicBezTo>
                  <a:pt x="767645" y="382411"/>
                  <a:pt x="1067506" y="399345"/>
                  <a:pt x="1282700" y="406400"/>
                </a:cubicBezTo>
                <a:cubicBezTo>
                  <a:pt x="1497894" y="413455"/>
                  <a:pt x="1888066" y="397933"/>
                  <a:pt x="1888066" y="397933"/>
                </a:cubicBezTo>
                <a:cubicBezTo>
                  <a:pt x="2072921" y="394405"/>
                  <a:pt x="2220383" y="379589"/>
                  <a:pt x="2391833" y="385233"/>
                </a:cubicBezTo>
                <a:cubicBezTo>
                  <a:pt x="2563283" y="390877"/>
                  <a:pt x="2734733" y="392289"/>
                  <a:pt x="2916766" y="431800"/>
                </a:cubicBezTo>
                <a:cubicBezTo>
                  <a:pt x="3098799" y="471311"/>
                  <a:pt x="3291416" y="546805"/>
                  <a:pt x="3484033" y="62230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393267" y="2751669"/>
            <a:ext cx="2908300" cy="537633"/>
          </a:xfrm>
          <a:custGeom>
            <a:avLst/>
            <a:gdLst>
              <a:gd name="connsiteX0" fmla="*/ 0 w 2908300"/>
              <a:gd name="connsiteY0" fmla="*/ 537633 h 537633"/>
              <a:gd name="connsiteX1" fmla="*/ 292100 w 2908300"/>
              <a:gd name="connsiteY1" fmla="*/ 228600 h 537633"/>
              <a:gd name="connsiteX2" fmla="*/ 622300 w 2908300"/>
              <a:gd name="connsiteY2" fmla="*/ 46566 h 537633"/>
              <a:gd name="connsiteX3" fmla="*/ 1185333 w 2908300"/>
              <a:gd name="connsiteY3" fmla="*/ 8466 h 537633"/>
              <a:gd name="connsiteX4" fmla="*/ 2908300 w 2908300"/>
              <a:gd name="connsiteY4" fmla="*/ 0 h 53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8300" h="537633">
                <a:moveTo>
                  <a:pt x="0" y="537633"/>
                </a:moveTo>
                <a:cubicBezTo>
                  <a:pt x="94191" y="424038"/>
                  <a:pt x="188383" y="310444"/>
                  <a:pt x="292100" y="228600"/>
                </a:cubicBezTo>
                <a:cubicBezTo>
                  <a:pt x="395817" y="146756"/>
                  <a:pt x="473428" y="83255"/>
                  <a:pt x="622300" y="46566"/>
                </a:cubicBezTo>
                <a:cubicBezTo>
                  <a:pt x="771172" y="9877"/>
                  <a:pt x="804333" y="16227"/>
                  <a:pt x="1185333" y="8466"/>
                </a:cubicBezTo>
                <a:cubicBezTo>
                  <a:pt x="1566333" y="705"/>
                  <a:pt x="2237316" y="352"/>
                  <a:pt x="2908300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1624248" y="738097"/>
            <a:ext cx="8753281" cy="2745214"/>
          </a:xfrm>
          <a:custGeom>
            <a:avLst/>
            <a:gdLst>
              <a:gd name="connsiteX0" fmla="*/ 95697 w 8753281"/>
              <a:gd name="connsiteY0" fmla="*/ 2383926 h 2745214"/>
              <a:gd name="connsiteX1" fmla="*/ 56508 w 8753281"/>
              <a:gd name="connsiteY1" fmla="*/ 1469526 h 2745214"/>
              <a:gd name="connsiteX2" fmla="*/ 409205 w 8753281"/>
              <a:gd name="connsiteY2" fmla="*/ 581252 h 2745214"/>
              <a:gd name="connsiteX3" fmla="*/ 1284417 w 8753281"/>
              <a:gd name="connsiteY3" fmla="*/ 176303 h 2745214"/>
              <a:gd name="connsiteX4" fmla="*/ 3034840 w 8753281"/>
              <a:gd name="connsiteY4" fmla="*/ 6486 h 2745214"/>
              <a:gd name="connsiteX5" fmla="*/ 4889765 w 8753281"/>
              <a:gd name="connsiteY5" fmla="*/ 32612 h 2745214"/>
              <a:gd name="connsiteX6" fmla="*/ 7345583 w 8753281"/>
              <a:gd name="connsiteY6" fmla="*/ 58737 h 2745214"/>
              <a:gd name="connsiteX7" fmla="*/ 8625743 w 8753281"/>
              <a:gd name="connsiteY7" fmla="*/ 411434 h 2745214"/>
              <a:gd name="connsiteX8" fmla="*/ 8677994 w 8753281"/>
              <a:gd name="connsiteY8" fmla="*/ 1234394 h 2745214"/>
              <a:gd name="connsiteX9" fmla="*/ 8364485 w 8753281"/>
              <a:gd name="connsiteY9" fmla="*/ 1704657 h 2745214"/>
              <a:gd name="connsiteX10" fmla="*/ 6770817 w 8753281"/>
              <a:gd name="connsiteY10" fmla="*/ 1665469 h 2745214"/>
              <a:gd name="connsiteX11" fmla="*/ 5647411 w 8753281"/>
              <a:gd name="connsiteY11" fmla="*/ 1521777 h 2745214"/>
              <a:gd name="connsiteX12" fmla="*/ 4693823 w 8753281"/>
              <a:gd name="connsiteY12" fmla="*/ 1365023 h 2745214"/>
              <a:gd name="connsiteX13" fmla="*/ 4328063 w 8753281"/>
              <a:gd name="connsiteY13" fmla="*/ 1365023 h 2745214"/>
              <a:gd name="connsiteX14" fmla="*/ 3687983 w 8753281"/>
              <a:gd name="connsiteY14" fmla="*/ 1560966 h 2745214"/>
              <a:gd name="connsiteX15" fmla="*/ 3191594 w 8753281"/>
              <a:gd name="connsiteY15" fmla="*/ 1756909 h 2745214"/>
              <a:gd name="connsiteX16" fmla="*/ 2433948 w 8753281"/>
              <a:gd name="connsiteY16" fmla="*/ 1756909 h 2745214"/>
              <a:gd name="connsiteX17" fmla="*/ 2042063 w 8753281"/>
              <a:gd name="connsiteY17" fmla="*/ 1783034 h 2745214"/>
              <a:gd name="connsiteX18" fmla="*/ 1846120 w 8753281"/>
              <a:gd name="connsiteY18" fmla="*/ 2057354 h 2745214"/>
              <a:gd name="connsiteX19" fmla="*/ 1676303 w 8753281"/>
              <a:gd name="connsiteY19" fmla="*/ 2592932 h 2745214"/>
              <a:gd name="connsiteX20" fmla="*/ 957845 w 8753281"/>
              <a:gd name="connsiteY20" fmla="*/ 2736623 h 2745214"/>
              <a:gd name="connsiteX21" fmla="*/ 95697 w 8753281"/>
              <a:gd name="connsiteY21" fmla="*/ 2383926 h 274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753281" h="2745214">
                <a:moveTo>
                  <a:pt x="95697" y="2383926"/>
                </a:moveTo>
                <a:cubicBezTo>
                  <a:pt x="-54526" y="2172743"/>
                  <a:pt x="4257" y="1769972"/>
                  <a:pt x="56508" y="1469526"/>
                </a:cubicBezTo>
                <a:cubicBezTo>
                  <a:pt x="108759" y="1169080"/>
                  <a:pt x="204554" y="796789"/>
                  <a:pt x="409205" y="581252"/>
                </a:cubicBezTo>
                <a:cubicBezTo>
                  <a:pt x="613857" y="365715"/>
                  <a:pt x="846811" y="272097"/>
                  <a:pt x="1284417" y="176303"/>
                </a:cubicBezTo>
                <a:cubicBezTo>
                  <a:pt x="1722023" y="80509"/>
                  <a:pt x="2433949" y="30434"/>
                  <a:pt x="3034840" y="6486"/>
                </a:cubicBezTo>
                <a:cubicBezTo>
                  <a:pt x="3635731" y="-17462"/>
                  <a:pt x="4889765" y="32612"/>
                  <a:pt x="4889765" y="32612"/>
                </a:cubicBezTo>
                <a:lnTo>
                  <a:pt x="7345583" y="58737"/>
                </a:lnTo>
                <a:cubicBezTo>
                  <a:pt x="7968246" y="121874"/>
                  <a:pt x="8403675" y="215491"/>
                  <a:pt x="8625743" y="411434"/>
                </a:cubicBezTo>
                <a:cubicBezTo>
                  <a:pt x="8847812" y="607377"/>
                  <a:pt x="8721537" y="1018857"/>
                  <a:pt x="8677994" y="1234394"/>
                </a:cubicBezTo>
                <a:cubicBezTo>
                  <a:pt x="8634451" y="1449931"/>
                  <a:pt x="8682348" y="1632811"/>
                  <a:pt x="8364485" y="1704657"/>
                </a:cubicBezTo>
                <a:cubicBezTo>
                  <a:pt x="8046622" y="1776503"/>
                  <a:pt x="7223663" y="1695949"/>
                  <a:pt x="6770817" y="1665469"/>
                </a:cubicBezTo>
                <a:cubicBezTo>
                  <a:pt x="6317971" y="1634989"/>
                  <a:pt x="5993577" y="1571851"/>
                  <a:pt x="5647411" y="1521777"/>
                </a:cubicBezTo>
                <a:cubicBezTo>
                  <a:pt x="5301245" y="1471703"/>
                  <a:pt x="4913714" y="1391149"/>
                  <a:pt x="4693823" y="1365023"/>
                </a:cubicBezTo>
                <a:cubicBezTo>
                  <a:pt x="4473932" y="1338897"/>
                  <a:pt x="4495703" y="1332366"/>
                  <a:pt x="4328063" y="1365023"/>
                </a:cubicBezTo>
                <a:cubicBezTo>
                  <a:pt x="4160423" y="1397680"/>
                  <a:pt x="3877394" y="1495652"/>
                  <a:pt x="3687983" y="1560966"/>
                </a:cubicBezTo>
                <a:cubicBezTo>
                  <a:pt x="3498572" y="1626280"/>
                  <a:pt x="3400600" y="1724252"/>
                  <a:pt x="3191594" y="1756909"/>
                </a:cubicBezTo>
                <a:cubicBezTo>
                  <a:pt x="2982588" y="1789566"/>
                  <a:pt x="2625537" y="1752555"/>
                  <a:pt x="2433948" y="1756909"/>
                </a:cubicBezTo>
                <a:cubicBezTo>
                  <a:pt x="2242360" y="1761263"/>
                  <a:pt x="2140034" y="1732960"/>
                  <a:pt x="2042063" y="1783034"/>
                </a:cubicBezTo>
                <a:cubicBezTo>
                  <a:pt x="1944092" y="1833108"/>
                  <a:pt x="1907080" y="1922371"/>
                  <a:pt x="1846120" y="2057354"/>
                </a:cubicBezTo>
                <a:cubicBezTo>
                  <a:pt x="1785160" y="2192337"/>
                  <a:pt x="1824349" y="2479720"/>
                  <a:pt x="1676303" y="2592932"/>
                </a:cubicBezTo>
                <a:cubicBezTo>
                  <a:pt x="1528257" y="2706144"/>
                  <a:pt x="1221279" y="2769280"/>
                  <a:pt x="957845" y="2736623"/>
                </a:cubicBezTo>
                <a:cubicBezTo>
                  <a:pt x="694411" y="2703966"/>
                  <a:pt x="245920" y="2595109"/>
                  <a:pt x="95697" y="2383926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2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0" r="5615"/>
          <a:stretch/>
        </p:blipFill>
        <p:spPr>
          <a:xfrm>
            <a:off x="226539" y="95159"/>
            <a:ext cx="6614985" cy="3632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943" y="288325"/>
            <a:ext cx="5277635" cy="4171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654" y="4662616"/>
            <a:ext cx="412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Trans</a:t>
            </a:r>
            <a:r>
              <a:rPr lang="en-US" dirty="0" smtClean="0"/>
              <a:t>mission line + </a:t>
            </a:r>
            <a:r>
              <a:rPr lang="en-US" dirty="0" err="1" smtClean="0"/>
              <a:t>plas</a:t>
            </a:r>
            <a:r>
              <a:rPr lang="en-US" dirty="0" err="1" smtClean="0">
                <a:solidFill>
                  <a:srgbClr val="C00000"/>
                </a:solidFill>
              </a:rPr>
              <a:t>mon</a:t>
            </a:r>
            <a:r>
              <a:rPr lang="en-US" dirty="0" smtClean="0"/>
              <a:t> = “</a:t>
            </a:r>
            <a:r>
              <a:rPr lang="en-US" dirty="0" smtClean="0">
                <a:solidFill>
                  <a:srgbClr val="C00000"/>
                </a:solidFill>
              </a:rPr>
              <a:t>transmon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0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r="12482"/>
          <a:stretch/>
        </p:blipFill>
        <p:spPr bwMode="auto">
          <a:xfrm>
            <a:off x="1524000" y="-1"/>
            <a:ext cx="9144000" cy="685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4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12494"/>
          <a:stretch/>
        </p:blipFill>
        <p:spPr bwMode="auto">
          <a:xfrm>
            <a:off x="1533476" y="-12192"/>
            <a:ext cx="9137573" cy="685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02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r="13553"/>
          <a:stretch/>
        </p:blipFill>
        <p:spPr bwMode="auto">
          <a:xfrm>
            <a:off x="1524000" y="35169"/>
            <a:ext cx="9067800" cy="6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r="8375"/>
          <a:stretch/>
        </p:blipFill>
        <p:spPr bwMode="auto">
          <a:xfrm>
            <a:off x="1534898" y="-1"/>
            <a:ext cx="9133102" cy="685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166" y="86650"/>
            <a:ext cx="1369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Final project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10653" y="526994"/>
            <a:ext cx="281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6 groups + individual papers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53000" y="506817"/>
            <a:ext cx="3766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Explore a topic --- make a set of slides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4732" y="1135116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12 minute presentation on Tuesday, May 10 (last day of class)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186" y="1787595"/>
            <a:ext cx="61722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Topics:</a:t>
            </a:r>
          </a:p>
          <a:p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Conventional SC qubits vs. topological SC qubits 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SC </a:t>
            </a:r>
            <a:r>
              <a:rPr lang="en-US" dirty="0"/>
              <a:t>qubits vs. </a:t>
            </a:r>
            <a:r>
              <a:rPr lang="en-US" dirty="0" smtClean="0"/>
              <a:t>ion trap qubits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SC qubits vs. semiconductor qubits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Quantum Supremacy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Superconductors </a:t>
            </a:r>
            <a:r>
              <a:rPr lang="en-US" dirty="0"/>
              <a:t>for Quantum </a:t>
            </a:r>
            <a:r>
              <a:rPr lang="en-US" dirty="0" smtClean="0"/>
              <a:t>Sensing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Quantum computing for discovery of new superconductors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62465" y="5812253"/>
            <a:ext cx="9886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Goal is for everyone to participate --- I would suggest that your team make a plan and have each person contribute some specific component or specific slides to the presentation </a:t>
            </a:r>
            <a:endParaRPr lang="en-US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8839200" y="685800"/>
            <a:ext cx="990600" cy="838200"/>
          </a:xfrm>
          <a:prstGeom prst="bentConnector3">
            <a:avLst>
              <a:gd name="adj1" fmla="val 99704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32822" y="1995841"/>
            <a:ext cx="47511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Very unstructured open-ended assignment</a:t>
            </a:r>
          </a:p>
          <a:p>
            <a:endParaRPr lang="en-US" dirty="0"/>
          </a:p>
          <a:p>
            <a:r>
              <a:rPr lang="en-US" dirty="0" smtClean="0"/>
              <a:t>Will need to explore the internet to find interesting materials and converge on a theme and focus for your presentation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Emphasis is on </a:t>
            </a:r>
            <a:r>
              <a:rPr lang="en-US" u="sng" dirty="0" smtClean="0">
                <a:solidFill>
                  <a:srgbClr val="C00000"/>
                </a:solidFill>
              </a:rPr>
              <a:t>learning</a:t>
            </a:r>
            <a:r>
              <a:rPr lang="en-US" dirty="0" smtClean="0">
                <a:solidFill>
                  <a:srgbClr val="C00000"/>
                </a:solidFill>
              </a:rPr>
              <a:t> something and </a:t>
            </a:r>
            <a:r>
              <a:rPr lang="en-US" u="sng" dirty="0" smtClean="0">
                <a:solidFill>
                  <a:srgbClr val="C00000"/>
                </a:solidFill>
              </a:rPr>
              <a:t>sharing</a:t>
            </a:r>
            <a:r>
              <a:rPr lang="en-US" dirty="0" smtClean="0">
                <a:solidFill>
                  <a:srgbClr val="C00000"/>
                </a:solidFill>
              </a:rPr>
              <a:t> that with all of us --- to me, this assignment will be successful if we all learn some new things and come away with a picture of the potential and challenges of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superconductivity</a:t>
            </a:r>
            <a:r>
              <a:rPr lang="en-US" dirty="0" smtClean="0">
                <a:solidFill>
                  <a:srgbClr val="C00000"/>
                </a:solidFill>
              </a:rPr>
              <a:t> in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information science and technology 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5146" y="1048210"/>
            <a:ext cx="6071286" cy="54754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0973F7-83C5-41F6-8D95-F330FA59A237}"/>
              </a:ext>
            </a:extLst>
          </p:cNvPr>
          <p:cNvSpPr txBox="1"/>
          <p:nvPr/>
        </p:nvSpPr>
        <p:spPr>
          <a:xfrm>
            <a:off x="467557" y="545068"/>
            <a:ext cx="562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the qubit using microwave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B8471-710A-4F4D-A488-ABE958ECC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29" y="0"/>
            <a:ext cx="54736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0DE49-BD87-4BC7-886E-EF009906FAA6}"/>
              </a:ext>
            </a:extLst>
          </p:cNvPr>
          <p:cNvSpPr txBox="1"/>
          <p:nvPr/>
        </p:nvSpPr>
        <p:spPr>
          <a:xfrm>
            <a:off x="727969" y="1642369"/>
            <a:ext cx="4483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microwave is controlled by mixer to form microwave pulses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output signal is mixed with another frequency microwave then filtered to generate measurable signal in MHz range.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60ECF-02DD-42CF-BEC7-9FB47CC6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55" y="3602708"/>
            <a:ext cx="6826620" cy="22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5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8915" r="12543" b="13615"/>
          <a:stretch/>
        </p:blipFill>
        <p:spPr bwMode="auto">
          <a:xfrm>
            <a:off x="1524000" y="1532886"/>
            <a:ext cx="9144000" cy="461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5481" y="152400"/>
            <a:ext cx="8358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Two </a:t>
            </a:r>
            <a:r>
              <a:rPr lang="en-US" sz="4000" dirty="0" err="1"/>
              <a:t>transmons</a:t>
            </a:r>
            <a:r>
              <a:rPr lang="en-US" sz="4000" dirty="0"/>
              <a:t> coupled via a resonator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1" y="1219200"/>
            <a:ext cx="266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 Carlo et al, Nature 2009</a:t>
            </a:r>
          </a:p>
        </p:txBody>
      </p:sp>
    </p:spTree>
    <p:extLst>
      <p:ext uri="{BB962C8B-B14F-4D97-AF65-F5344CB8AC3E}">
        <p14:creationId xmlns:p14="http://schemas.microsoft.com/office/powerpoint/2010/main" val="31471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8439"/>
          <a:stretch/>
        </p:blipFill>
        <p:spPr bwMode="auto">
          <a:xfrm>
            <a:off x="1524000" y="-6865"/>
            <a:ext cx="9144000" cy="686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4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8500"/>
          <a:stretch/>
        </p:blipFill>
        <p:spPr bwMode="auto">
          <a:xfrm>
            <a:off x="1524000" y="-1"/>
            <a:ext cx="9144000" cy="687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" y="1321676"/>
            <a:ext cx="12110327" cy="43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0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 bwMode="auto">
          <a:xfrm>
            <a:off x="1673759" y="4098825"/>
            <a:ext cx="4200922" cy="2444523"/>
          </a:xfrm>
          <a:prstGeom prst="rect">
            <a:avLst/>
          </a:prstGeom>
          <a:solidFill>
            <a:srgbClr val="EB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400" dirty="0" smtClean="0"/>
              <a:t>Shunt </a:t>
            </a:r>
            <a:r>
              <a:rPr lang="en-US" sz="2400" dirty="0"/>
              <a:t>Capacitor Loss &amp; Participation</a:t>
            </a:r>
            <a:endParaRPr lang="en-US" dirty="0"/>
          </a:p>
        </p:txBody>
      </p:sp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055" y="4318360"/>
            <a:ext cx="3611279" cy="154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6" descr="C:\Users\William\Documents\Conferences\2013_02-25_03-8_IFF_spring_school\lectures\introduction - figures\2008_Yale_Nature_Review_wiring_up_SCQB-4.png"/>
          <p:cNvPicPr>
            <a:picLocks noChangeAspect="1" noChangeArrowheads="1"/>
          </p:cNvPicPr>
          <p:nvPr/>
        </p:nvPicPr>
        <p:blipFill rotWithShape="1">
          <a:blip r:embed="rId4" cstate="print"/>
          <a:srcRect l="61958" t="15217" r="3456" b="19292"/>
          <a:stretch/>
        </p:blipFill>
        <p:spPr bwMode="auto">
          <a:xfrm>
            <a:off x="6300732" y="1212766"/>
            <a:ext cx="3460181" cy="2138879"/>
          </a:xfrm>
          <a:prstGeom prst="rect">
            <a:avLst/>
          </a:prstGeom>
          <a:noFill/>
        </p:spPr>
      </p:pic>
      <p:sp>
        <p:nvSpPr>
          <p:cNvPr id="100" name="Text Box 67"/>
          <p:cNvSpPr txBox="1">
            <a:spLocks noChangeArrowheads="1"/>
          </p:cNvSpPr>
          <p:nvPr/>
        </p:nvSpPr>
        <p:spPr bwMode="auto">
          <a:xfrm>
            <a:off x="6300342" y="1010148"/>
            <a:ext cx="35721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" tIns="0" rIns="0" bIns="0">
            <a:spAutoFit/>
          </a:bodyPr>
          <a:lstStyle/>
          <a:p>
            <a:pPr marL="342900" indent="-342900" algn="ctr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“2D” </a:t>
            </a: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</a:rPr>
              <a:t>Transmon</a:t>
            </a: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086103" y="5897018"/>
            <a:ext cx="4302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Large plates form capacitance through the large cavity, predominantly vacuum. T</a:t>
            </a:r>
            <a:r>
              <a:rPr lang="en-US" sz="1200" b="1" baseline="-25000" dirty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 in range 10-100 us. The cost is a much larger form factor for the device (cm size)</a:t>
            </a:r>
          </a:p>
        </p:txBody>
      </p:sp>
      <p:sp>
        <p:nvSpPr>
          <p:cNvPr id="103" name="Text Box 67"/>
          <p:cNvSpPr txBox="1">
            <a:spLocks noChangeArrowheads="1"/>
          </p:cNvSpPr>
          <p:nvPr/>
        </p:nvSpPr>
        <p:spPr bwMode="auto">
          <a:xfrm>
            <a:off x="6300342" y="4104671"/>
            <a:ext cx="35721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" tIns="0" rIns="0" bIns="0">
            <a:spAutoFit/>
          </a:bodyPr>
          <a:lstStyle/>
          <a:p>
            <a:pPr marL="342900" indent="-342900" algn="ctr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“3D” </a:t>
            </a: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</a:rPr>
              <a:t>Transmon</a:t>
            </a: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9601534" y="5159860"/>
            <a:ext cx="924449" cy="45719"/>
          </a:xfrm>
          <a:prstGeom prst="rect">
            <a:avLst/>
          </a:prstGeom>
          <a:solidFill>
            <a:schemeClr val="folHlink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Rectangle 104"/>
          <p:cNvSpPr/>
          <p:nvPr/>
        </p:nvSpPr>
        <p:spPr bwMode="auto">
          <a:xfrm>
            <a:off x="9601533" y="5111319"/>
            <a:ext cx="318756" cy="4854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10207225" y="5111318"/>
            <a:ext cx="318756" cy="4854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9634439" y="5182719"/>
            <a:ext cx="871449" cy="520063"/>
            <a:chOff x="8110437" y="5564541"/>
            <a:chExt cx="871449" cy="520063"/>
          </a:xfrm>
        </p:grpSpPr>
        <p:sp>
          <p:nvSpPr>
            <p:cNvPr id="108" name="Freeform 107"/>
            <p:cNvSpPr/>
            <p:nvPr/>
          </p:nvSpPr>
          <p:spPr bwMode="auto">
            <a:xfrm rot="5400000" flipV="1">
              <a:off x="8318693" y="5413816"/>
              <a:ext cx="442128" cy="743578"/>
            </a:xfrm>
            <a:custGeom>
              <a:avLst/>
              <a:gdLst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512466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472273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42128"/>
                <a:gd name="connsiteY0" fmla="*/ 0 h 743578"/>
                <a:gd name="connsiteX1" fmla="*/ 271306 w 442128"/>
                <a:gd name="connsiteY1" fmla="*/ 70338 h 743578"/>
                <a:gd name="connsiteX2" fmla="*/ 442128 w 442128"/>
                <a:gd name="connsiteY2" fmla="*/ 261257 h 743578"/>
                <a:gd name="connsiteX3" fmla="*/ 442128 w 442128"/>
                <a:gd name="connsiteY3" fmla="*/ 472273 h 743578"/>
                <a:gd name="connsiteX4" fmla="*/ 271306 w 442128"/>
                <a:gd name="connsiteY4" fmla="*/ 653142 h 743578"/>
                <a:gd name="connsiteX5" fmla="*/ 0 w 442128"/>
                <a:gd name="connsiteY5" fmla="*/ 743578 h 74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128" h="743578">
                  <a:moveTo>
                    <a:pt x="10049" y="0"/>
                  </a:moveTo>
                  <a:cubicBezTo>
                    <a:pt x="129792" y="28470"/>
                    <a:pt x="199293" y="26795"/>
                    <a:pt x="271306" y="70338"/>
                  </a:cubicBezTo>
                  <a:cubicBezTo>
                    <a:pt x="343319" y="113881"/>
                    <a:pt x="413658" y="194268"/>
                    <a:pt x="442128" y="261257"/>
                  </a:cubicBezTo>
                  <a:cubicBezTo>
                    <a:pt x="470598" y="328246"/>
                    <a:pt x="470598" y="406959"/>
                    <a:pt x="442128" y="472273"/>
                  </a:cubicBezTo>
                  <a:cubicBezTo>
                    <a:pt x="413658" y="537587"/>
                    <a:pt x="344994" y="607925"/>
                    <a:pt x="271306" y="653142"/>
                  </a:cubicBezTo>
                  <a:cubicBezTo>
                    <a:pt x="197618" y="698359"/>
                    <a:pt x="98809" y="717619"/>
                    <a:pt x="0" y="743578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 rot="5400000" flipV="1">
              <a:off x="8366093" y="5429157"/>
              <a:ext cx="341126" cy="611894"/>
            </a:xfrm>
            <a:custGeom>
              <a:avLst/>
              <a:gdLst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512466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472273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42128"/>
                <a:gd name="connsiteY0" fmla="*/ 0 h 743578"/>
                <a:gd name="connsiteX1" fmla="*/ 271306 w 442128"/>
                <a:gd name="connsiteY1" fmla="*/ 70338 h 743578"/>
                <a:gd name="connsiteX2" fmla="*/ 442128 w 442128"/>
                <a:gd name="connsiteY2" fmla="*/ 261257 h 743578"/>
                <a:gd name="connsiteX3" fmla="*/ 442128 w 442128"/>
                <a:gd name="connsiteY3" fmla="*/ 472273 h 743578"/>
                <a:gd name="connsiteX4" fmla="*/ 271306 w 442128"/>
                <a:gd name="connsiteY4" fmla="*/ 653142 h 743578"/>
                <a:gd name="connsiteX5" fmla="*/ 0 w 442128"/>
                <a:gd name="connsiteY5" fmla="*/ 743578 h 74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128" h="743578">
                  <a:moveTo>
                    <a:pt x="10049" y="0"/>
                  </a:moveTo>
                  <a:cubicBezTo>
                    <a:pt x="129792" y="28470"/>
                    <a:pt x="199293" y="26795"/>
                    <a:pt x="271306" y="70338"/>
                  </a:cubicBezTo>
                  <a:cubicBezTo>
                    <a:pt x="343319" y="113881"/>
                    <a:pt x="413658" y="194268"/>
                    <a:pt x="442128" y="261257"/>
                  </a:cubicBezTo>
                  <a:cubicBezTo>
                    <a:pt x="470598" y="328246"/>
                    <a:pt x="470598" y="406959"/>
                    <a:pt x="442128" y="472273"/>
                  </a:cubicBezTo>
                  <a:cubicBezTo>
                    <a:pt x="413658" y="537587"/>
                    <a:pt x="344994" y="607925"/>
                    <a:pt x="271306" y="653142"/>
                  </a:cubicBezTo>
                  <a:cubicBezTo>
                    <a:pt x="197618" y="698359"/>
                    <a:pt x="98809" y="717619"/>
                    <a:pt x="0" y="743578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0" name="Freeform 109"/>
            <p:cNvSpPr/>
            <p:nvPr/>
          </p:nvSpPr>
          <p:spPr bwMode="auto">
            <a:xfrm rot="5400000" flipV="1">
              <a:off x="8286130" y="5388848"/>
              <a:ext cx="520063" cy="871449"/>
            </a:xfrm>
            <a:custGeom>
              <a:avLst/>
              <a:gdLst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512466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472273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42128"/>
                <a:gd name="connsiteY0" fmla="*/ 0 h 743578"/>
                <a:gd name="connsiteX1" fmla="*/ 271306 w 442128"/>
                <a:gd name="connsiteY1" fmla="*/ 70338 h 743578"/>
                <a:gd name="connsiteX2" fmla="*/ 442128 w 442128"/>
                <a:gd name="connsiteY2" fmla="*/ 261257 h 743578"/>
                <a:gd name="connsiteX3" fmla="*/ 442128 w 442128"/>
                <a:gd name="connsiteY3" fmla="*/ 472273 h 743578"/>
                <a:gd name="connsiteX4" fmla="*/ 271306 w 442128"/>
                <a:gd name="connsiteY4" fmla="*/ 653142 h 743578"/>
                <a:gd name="connsiteX5" fmla="*/ 0 w 442128"/>
                <a:gd name="connsiteY5" fmla="*/ 743578 h 74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128" h="743578">
                  <a:moveTo>
                    <a:pt x="10049" y="0"/>
                  </a:moveTo>
                  <a:cubicBezTo>
                    <a:pt x="129792" y="28470"/>
                    <a:pt x="199293" y="26795"/>
                    <a:pt x="271306" y="70338"/>
                  </a:cubicBezTo>
                  <a:cubicBezTo>
                    <a:pt x="343319" y="113881"/>
                    <a:pt x="413658" y="194268"/>
                    <a:pt x="442128" y="261257"/>
                  </a:cubicBezTo>
                  <a:cubicBezTo>
                    <a:pt x="470598" y="328246"/>
                    <a:pt x="470598" y="406959"/>
                    <a:pt x="442128" y="472273"/>
                  </a:cubicBezTo>
                  <a:cubicBezTo>
                    <a:pt x="413658" y="537587"/>
                    <a:pt x="344994" y="607925"/>
                    <a:pt x="271306" y="653142"/>
                  </a:cubicBezTo>
                  <a:cubicBezTo>
                    <a:pt x="197618" y="698359"/>
                    <a:pt x="98809" y="717619"/>
                    <a:pt x="0" y="743578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 flipV="1">
            <a:off x="9634439" y="4609556"/>
            <a:ext cx="871449" cy="520063"/>
            <a:chOff x="8110437" y="5564541"/>
            <a:chExt cx="871449" cy="520063"/>
          </a:xfrm>
        </p:grpSpPr>
        <p:sp>
          <p:nvSpPr>
            <p:cNvPr id="112" name="Freeform 111"/>
            <p:cNvSpPr/>
            <p:nvPr/>
          </p:nvSpPr>
          <p:spPr bwMode="auto">
            <a:xfrm rot="5400000" flipV="1">
              <a:off x="8318693" y="5413816"/>
              <a:ext cx="442128" cy="743578"/>
            </a:xfrm>
            <a:custGeom>
              <a:avLst/>
              <a:gdLst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512466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472273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42128"/>
                <a:gd name="connsiteY0" fmla="*/ 0 h 743578"/>
                <a:gd name="connsiteX1" fmla="*/ 271306 w 442128"/>
                <a:gd name="connsiteY1" fmla="*/ 70338 h 743578"/>
                <a:gd name="connsiteX2" fmla="*/ 442128 w 442128"/>
                <a:gd name="connsiteY2" fmla="*/ 261257 h 743578"/>
                <a:gd name="connsiteX3" fmla="*/ 442128 w 442128"/>
                <a:gd name="connsiteY3" fmla="*/ 472273 h 743578"/>
                <a:gd name="connsiteX4" fmla="*/ 271306 w 442128"/>
                <a:gd name="connsiteY4" fmla="*/ 653142 h 743578"/>
                <a:gd name="connsiteX5" fmla="*/ 0 w 442128"/>
                <a:gd name="connsiteY5" fmla="*/ 743578 h 74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128" h="743578">
                  <a:moveTo>
                    <a:pt x="10049" y="0"/>
                  </a:moveTo>
                  <a:cubicBezTo>
                    <a:pt x="129792" y="28470"/>
                    <a:pt x="199293" y="26795"/>
                    <a:pt x="271306" y="70338"/>
                  </a:cubicBezTo>
                  <a:cubicBezTo>
                    <a:pt x="343319" y="113881"/>
                    <a:pt x="413658" y="194268"/>
                    <a:pt x="442128" y="261257"/>
                  </a:cubicBezTo>
                  <a:cubicBezTo>
                    <a:pt x="470598" y="328246"/>
                    <a:pt x="470598" y="406959"/>
                    <a:pt x="442128" y="472273"/>
                  </a:cubicBezTo>
                  <a:cubicBezTo>
                    <a:pt x="413658" y="537587"/>
                    <a:pt x="344994" y="607925"/>
                    <a:pt x="271306" y="653142"/>
                  </a:cubicBezTo>
                  <a:cubicBezTo>
                    <a:pt x="197618" y="698359"/>
                    <a:pt x="98809" y="717619"/>
                    <a:pt x="0" y="743578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 rot="5400000" flipV="1">
              <a:off x="8366093" y="5429157"/>
              <a:ext cx="341126" cy="611894"/>
            </a:xfrm>
            <a:custGeom>
              <a:avLst/>
              <a:gdLst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512466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472273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42128"/>
                <a:gd name="connsiteY0" fmla="*/ 0 h 743578"/>
                <a:gd name="connsiteX1" fmla="*/ 271306 w 442128"/>
                <a:gd name="connsiteY1" fmla="*/ 70338 h 743578"/>
                <a:gd name="connsiteX2" fmla="*/ 442128 w 442128"/>
                <a:gd name="connsiteY2" fmla="*/ 261257 h 743578"/>
                <a:gd name="connsiteX3" fmla="*/ 442128 w 442128"/>
                <a:gd name="connsiteY3" fmla="*/ 472273 h 743578"/>
                <a:gd name="connsiteX4" fmla="*/ 271306 w 442128"/>
                <a:gd name="connsiteY4" fmla="*/ 653142 h 743578"/>
                <a:gd name="connsiteX5" fmla="*/ 0 w 442128"/>
                <a:gd name="connsiteY5" fmla="*/ 743578 h 74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128" h="743578">
                  <a:moveTo>
                    <a:pt x="10049" y="0"/>
                  </a:moveTo>
                  <a:cubicBezTo>
                    <a:pt x="129792" y="28470"/>
                    <a:pt x="199293" y="26795"/>
                    <a:pt x="271306" y="70338"/>
                  </a:cubicBezTo>
                  <a:cubicBezTo>
                    <a:pt x="343319" y="113881"/>
                    <a:pt x="413658" y="194268"/>
                    <a:pt x="442128" y="261257"/>
                  </a:cubicBezTo>
                  <a:cubicBezTo>
                    <a:pt x="470598" y="328246"/>
                    <a:pt x="470598" y="406959"/>
                    <a:pt x="442128" y="472273"/>
                  </a:cubicBezTo>
                  <a:cubicBezTo>
                    <a:pt x="413658" y="537587"/>
                    <a:pt x="344994" y="607925"/>
                    <a:pt x="271306" y="653142"/>
                  </a:cubicBezTo>
                  <a:cubicBezTo>
                    <a:pt x="197618" y="698359"/>
                    <a:pt x="98809" y="717619"/>
                    <a:pt x="0" y="743578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 rot="5400000" flipV="1">
              <a:off x="8286130" y="5388848"/>
              <a:ext cx="520063" cy="871449"/>
            </a:xfrm>
            <a:custGeom>
              <a:avLst/>
              <a:gdLst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512466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60474"/>
                <a:gd name="connsiteY0" fmla="*/ 0 h 743578"/>
                <a:gd name="connsiteX1" fmla="*/ 321548 w 460474"/>
                <a:gd name="connsiteY1" fmla="*/ 100483 h 743578"/>
                <a:gd name="connsiteX2" fmla="*/ 442128 w 460474"/>
                <a:gd name="connsiteY2" fmla="*/ 261257 h 743578"/>
                <a:gd name="connsiteX3" fmla="*/ 442128 w 460474"/>
                <a:gd name="connsiteY3" fmla="*/ 472273 h 743578"/>
                <a:gd name="connsiteX4" fmla="*/ 271306 w 460474"/>
                <a:gd name="connsiteY4" fmla="*/ 653142 h 743578"/>
                <a:gd name="connsiteX5" fmla="*/ 0 w 460474"/>
                <a:gd name="connsiteY5" fmla="*/ 743578 h 743578"/>
                <a:gd name="connsiteX0" fmla="*/ 10049 w 442128"/>
                <a:gd name="connsiteY0" fmla="*/ 0 h 743578"/>
                <a:gd name="connsiteX1" fmla="*/ 271306 w 442128"/>
                <a:gd name="connsiteY1" fmla="*/ 70338 h 743578"/>
                <a:gd name="connsiteX2" fmla="*/ 442128 w 442128"/>
                <a:gd name="connsiteY2" fmla="*/ 261257 h 743578"/>
                <a:gd name="connsiteX3" fmla="*/ 442128 w 442128"/>
                <a:gd name="connsiteY3" fmla="*/ 472273 h 743578"/>
                <a:gd name="connsiteX4" fmla="*/ 271306 w 442128"/>
                <a:gd name="connsiteY4" fmla="*/ 653142 h 743578"/>
                <a:gd name="connsiteX5" fmla="*/ 0 w 442128"/>
                <a:gd name="connsiteY5" fmla="*/ 743578 h 74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128" h="743578">
                  <a:moveTo>
                    <a:pt x="10049" y="0"/>
                  </a:moveTo>
                  <a:cubicBezTo>
                    <a:pt x="129792" y="28470"/>
                    <a:pt x="199293" y="26795"/>
                    <a:pt x="271306" y="70338"/>
                  </a:cubicBezTo>
                  <a:cubicBezTo>
                    <a:pt x="343319" y="113881"/>
                    <a:pt x="413658" y="194268"/>
                    <a:pt x="442128" y="261257"/>
                  </a:cubicBezTo>
                  <a:cubicBezTo>
                    <a:pt x="470598" y="328246"/>
                    <a:pt x="470598" y="406959"/>
                    <a:pt x="442128" y="472273"/>
                  </a:cubicBezTo>
                  <a:cubicBezTo>
                    <a:pt x="413658" y="537587"/>
                    <a:pt x="344994" y="607925"/>
                    <a:pt x="271306" y="653142"/>
                  </a:cubicBezTo>
                  <a:cubicBezTo>
                    <a:pt x="197618" y="698359"/>
                    <a:pt x="98809" y="717619"/>
                    <a:pt x="0" y="743578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9630686" y="4155454"/>
            <a:ext cx="8249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pitchFamily="34" charset="0"/>
              </a:rPr>
              <a:t>Electric field</a:t>
            </a:r>
          </a:p>
        </p:txBody>
      </p:sp>
      <p:sp>
        <p:nvSpPr>
          <p:cNvPr id="116" name="Rectangle 62"/>
          <p:cNvSpPr>
            <a:spLocks noChangeArrowheads="1"/>
          </p:cNvSpPr>
          <p:nvPr/>
        </p:nvSpPr>
        <p:spPr bwMode="auto">
          <a:xfrm>
            <a:off x="6786220" y="6543348"/>
            <a:ext cx="24892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/>
              </a:rPr>
              <a:t>H. Paik et al., </a:t>
            </a:r>
            <a:r>
              <a:rPr lang="en-US" sz="1000" b="1" i="1" dirty="0">
                <a:solidFill>
                  <a:srgbClr val="FF0000"/>
                </a:solidFill>
                <a:latin typeface="Arial"/>
              </a:rPr>
              <a:t>PRL 107, 240501 </a:t>
            </a:r>
            <a:r>
              <a:rPr lang="en-US" sz="1000" b="1" dirty="0">
                <a:solidFill>
                  <a:srgbClr val="FF0000"/>
                </a:solidFill>
                <a:latin typeface="Arial"/>
              </a:rPr>
              <a:t>(2011)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739009" y="4209457"/>
            <a:ext cx="421305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en-US" sz="1600" b="1" baseline="-25000" dirty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dominates the capacitance</a:t>
            </a:r>
          </a:p>
          <a:p>
            <a:pPr marL="342900" indent="-3429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Most capacitive energy is stored in C</a:t>
            </a:r>
            <a:r>
              <a:rPr lang="en-US" sz="1600" b="1" baseline="-25000" dirty="0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en-US" sz="1600" b="1" baseline="-25000" dirty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has the largest “participation”</a:t>
            </a:r>
          </a:p>
          <a:p>
            <a:pPr marL="342900" indent="-3429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endParaRPr lang="en-US" sz="800" b="1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Options:</a:t>
            </a:r>
          </a:p>
          <a:p>
            <a:pPr marL="342900" indent="-3429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 1) improve materials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sym typeface="Wingdings" panose="05000000000000000000" pitchFamily="2" charset="2"/>
              </a:rPr>
              <a:t> reduce loss</a:t>
            </a: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 2) reduce E-field density in </a:t>
            </a: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</a:rPr>
              <a:t>lossy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region</a:t>
            </a:r>
          </a:p>
        </p:txBody>
      </p:sp>
      <p:sp>
        <p:nvSpPr>
          <p:cNvPr id="79" name="Text Box 67"/>
          <p:cNvSpPr txBox="1">
            <a:spLocks noChangeArrowheads="1"/>
          </p:cNvSpPr>
          <p:nvPr/>
        </p:nvSpPr>
        <p:spPr bwMode="auto">
          <a:xfrm>
            <a:off x="1900101" y="1048685"/>
            <a:ext cx="3811917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" tIns="0" rIns="0" bIns="0">
            <a:spAutoFit/>
          </a:bodyPr>
          <a:lstStyle/>
          <a:p>
            <a:pPr marL="342900" indent="-342900" algn="ctr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How </a:t>
            </a:r>
            <a:r>
              <a:rPr lang="en-US" sz="1600" b="1" dirty="0" err="1">
                <a:solidFill>
                  <a:srgbClr val="000000"/>
                </a:solidFill>
                <a:latin typeface="Arial" pitchFamily="34" charset="0"/>
              </a:rPr>
              <a:t>lossy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is the shunt capacitor C</a:t>
            </a:r>
            <a:r>
              <a:rPr lang="en-US" sz="1600" b="1" baseline="-25000" dirty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2004061" y="1439055"/>
            <a:ext cx="3231252" cy="2291019"/>
            <a:chOff x="301450" y="1379973"/>
            <a:chExt cx="3231252" cy="2291019"/>
          </a:xfrm>
        </p:grpSpPr>
        <p:pic>
          <p:nvPicPr>
            <p:cNvPr id="83" name="Picture 2" descr="C:\Users\Will\Desktop\2013_02-25_03-8_IFF_spring_school\lectures\qubits - figures\2013_IFF_Oliver_quant_transmon_v3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9" r="53347" b="11686"/>
            <a:stretch/>
          </p:blipFill>
          <p:spPr bwMode="auto">
            <a:xfrm>
              <a:off x="301450" y="1379973"/>
              <a:ext cx="3221204" cy="229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Rectangle 84"/>
            <p:cNvSpPr/>
            <p:nvPr/>
          </p:nvSpPr>
          <p:spPr bwMode="auto">
            <a:xfrm>
              <a:off x="3376246" y="1889090"/>
              <a:ext cx="146408" cy="12058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3386294" y="1772886"/>
              <a:ext cx="146408" cy="0"/>
            </a:xfrm>
            <a:prstGeom prst="line">
              <a:avLst/>
            </a:prstGeom>
            <a:solidFill>
              <a:schemeClr val="folHlink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88" name="TextBox 87"/>
          <p:cNvSpPr txBox="1"/>
          <p:nvPr/>
        </p:nvSpPr>
        <p:spPr>
          <a:xfrm>
            <a:off x="5823640" y="3328959"/>
            <a:ext cx="44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Planar inter-digitated capacitor (IDC) loss put T</a:t>
            </a:r>
            <a:r>
              <a:rPr lang="en-US" sz="1200" b="1" baseline="-25000" dirty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 ~ 1-10 us.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Today, materials improvements put T</a:t>
            </a:r>
            <a:r>
              <a:rPr lang="en-US" sz="1200" b="1" baseline="-25000" dirty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 ~ 50 us.</a:t>
            </a:r>
          </a:p>
        </p:txBody>
      </p:sp>
    </p:spTree>
    <p:extLst>
      <p:ext uri="{BB962C8B-B14F-4D97-AF65-F5344CB8AC3E}">
        <p14:creationId xmlns:p14="http://schemas.microsoft.com/office/powerpoint/2010/main" val="2532791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78100" y="71438"/>
            <a:ext cx="70866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Superconducting Qubits: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800" i="1" dirty="0"/>
              <a:t>Remarkable improvements in qubit coherence</a:t>
            </a:r>
            <a:endParaRPr 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6485246" y="1060780"/>
            <a:ext cx="3996050" cy="5572796"/>
            <a:chOff x="4961246" y="1060780"/>
            <a:chExt cx="3996050" cy="5572796"/>
          </a:xfrm>
        </p:grpSpPr>
        <p:grpSp>
          <p:nvGrpSpPr>
            <p:cNvPr id="40" name="Group 39"/>
            <p:cNvGrpSpPr/>
            <p:nvPr/>
          </p:nvGrpSpPr>
          <p:grpSpPr>
            <a:xfrm>
              <a:off x="4961246" y="1060780"/>
              <a:ext cx="3996050" cy="5572796"/>
              <a:chOff x="133605" y="1250946"/>
              <a:chExt cx="3996050" cy="5572796"/>
            </a:xfrm>
          </p:grpSpPr>
          <p:sp>
            <p:nvSpPr>
              <p:cNvPr id="49" name="Rectangle 21"/>
              <p:cNvSpPr>
                <a:spLocks noChangeArrowheads="1"/>
              </p:cNvSpPr>
              <p:nvPr/>
            </p:nvSpPr>
            <p:spPr bwMode="auto">
              <a:xfrm>
                <a:off x="733715" y="1250946"/>
                <a:ext cx="3322479" cy="33855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latin typeface="Arial" pitchFamily="34" charset="0"/>
                  </a:rPr>
                  <a:t>“Moore’s Law” for T</a:t>
                </a:r>
                <a:r>
                  <a:rPr lang="en-US" sz="1600" b="1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en-US" sz="1600" b="1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34059" y="6562132"/>
                <a:ext cx="3077496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FF0000"/>
                    </a:solidFill>
                    <a:latin typeface="Arial" pitchFamily="34" charset="0"/>
                  </a:rPr>
                  <a:t>Oliver &amp; </a:t>
                </a:r>
                <a:r>
                  <a:rPr lang="en-US" sz="1100" b="1" dirty="0" err="1">
                    <a:solidFill>
                      <a:srgbClr val="FF0000"/>
                    </a:solidFill>
                    <a:latin typeface="Arial" pitchFamily="34" charset="0"/>
                  </a:rPr>
                  <a:t>Welander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itchFamily="34" charset="0"/>
                  </a:rPr>
                  <a:t>, MRS Bulletin (2013)</a:t>
                </a:r>
              </a:p>
            </p:txBody>
          </p:sp>
          <p:grpSp>
            <p:nvGrpSpPr>
              <p:cNvPr id="51" name="Group 82"/>
              <p:cNvGrpSpPr/>
              <p:nvPr/>
            </p:nvGrpSpPr>
            <p:grpSpPr>
              <a:xfrm>
                <a:off x="133605" y="1635867"/>
                <a:ext cx="3996050" cy="4886231"/>
                <a:chOff x="133605" y="1635867"/>
                <a:chExt cx="3996050" cy="4886231"/>
              </a:xfrm>
            </p:grpSpPr>
            <p:pic>
              <p:nvPicPr>
                <p:cNvPr id="53" name="Picture 52" descr="Comish_updated_Moores_Law.png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33605" y="1635867"/>
                  <a:ext cx="3905070" cy="4886231"/>
                </a:xfrm>
                <a:prstGeom prst="rect">
                  <a:avLst/>
                </a:prstGeom>
              </p:spPr>
            </p:pic>
            <p:sp>
              <p:nvSpPr>
                <p:cNvPr id="54" name="Rectangle 53"/>
                <p:cNvSpPr/>
                <p:nvPr/>
              </p:nvSpPr>
              <p:spPr>
                <a:xfrm>
                  <a:off x="2560660" y="4978214"/>
                  <a:ext cx="143661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b="1" dirty="0">
                      <a:solidFill>
                        <a:srgbClr val="0000CC"/>
                      </a:solidFill>
                      <a:latin typeface="Arial" pitchFamily="34" charset="0"/>
                    </a:rPr>
                    <a:t>Blue: MIT &amp; LL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846304" y="2324895"/>
                  <a:ext cx="150779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>
                      <a:solidFill>
                        <a:srgbClr val="FF0000"/>
                      </a:solidFill>
                      <a:latin typeface="Arial" pitchFamily="34" charset="0"/>
                    </a:rPr>
                    <a:t>lowest thresholds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>
                      <a:solidFill>
                        <a:srgbClr val="FF0000"/>
                      </a:solidFill>
                      <a:latin typeface="Arial" pitchFamily="34" charset="0"/>
                    </a:rPr>
                    <a:t>for quantum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>
                      <a:solidFill>
                        <a:srgbClr val="FF0000"/>
                      </a:solidFill>
                      <a:latin typeface="Arial" pitchFamily="34" charset="0"/>
                    </a:rPr>
                    <a:t>error correction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>
                      <a:solidFill>
                        <a:srgbClr val="FF0000"/>
                      </a:solidFill>
                      <a:latin typeface="Arial" pitchFamily="34" charset="0"/>
                    </a:rPr>
                    <a:t> </a:t>
                  </a:r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856034" y="2879388"/>
                  <a:ext cx="1031132" cy="0"/>
                </a:xfrm>
                <a:prstGeom prst="line">
                  <a:avLst/>
                </a:prstGeom>
                <a:solidFill>
                  <a:schemeClr val="folHlink"/>
                </a:solidFill>
                <a:ln w="12700" cap="flat" cmpd="sng" algn="ctr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>
                  <a:off x="2519464" y="2879388"/>
                  <a:ext cx="1514272" cy="0"/>
                </a:xfrm>
                <a:prstGeom prst="line">
                  <a:avLst/>
                </a:prstGeom>
                <a:solidFill>
                  <a:schemeClr val="folHlink"/>
                </a:solidFill>
                <a:ln w="12700" cap="flat" cmpd="sng" algn="ctr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</p:cxnSp>
            <p:sp>
              <p:nvSpPr>
                <p:cNvPr id="58" name="Oval 57"/>
                <p:cNvSpPr/>
                <p:nvPr/>
              </p:nvSpPr>
              <p:spPr bwMode="auto">
                <a:xfrm>
                  <a:off x="2650830" y="4100945"/>
                  <a:ext cx="91440" cy="9144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 bwMode="auto">
                <a:xfrm>
                  <a:off x="2498442" y="4410357"/>
                  <a:ext cx="91440" cy="9144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 bwMode="auto">
                <a:xfrm rot="1710240">
                  <a:off x="2370409" y="3951019"/>
                  <a:ext cx="469471" cy="682046"/>
                </a:xfrm>
                <a:prstGeom prst="ellipse">
                  <a:avLst/>
                </a:prstGeom>
                <a:solidFill>
                  <a:srgbClr val="CCECFF">
                    <a:alpha val="25098"/>
                  </a:srgb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1627961" y="1966019"/>
                  <a:ext cx="180349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b="1" dirty="0">
                      <a:solidFill>
                        <a:srgbClr val="FF0000"/>
                      </a:solidFill>
                      <a:latin typeface="Arial" pitchFamily="34" charset="0"/>
                    </a:rPr>
                    <a:t>several groups 100-150 us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b="1" dirty="0">
                      <a:solidFill>
                        <a:srgbClr val="FF0000"/>
                      </a:solidFill>
                      <a:latin typeface="Arial" pitchFamily="34" charset="0"/>
                    </a:rPr>
                    <a:t>(Delft, IBM, MIT, Yale, …)</a:t>
                  </a: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3314300" y="2712197"/>
                  <a:ext cx="81535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b="1" dirty="0">
                      <a:solidFill>
                        <a:srgbClr val="FF0000"/>
                      </a:solidFill>
                      <a:latin typeface="Arial" pitchFamily="34" charset="0"/>
                    </a:rPr>
                    <a:t>NIST/IBM, Yale, ...</a:t>
                  </a:r>
                </a:p>
              </p:txBody>
            </p:sp>
          </p:grpSp>
          <p:sp>
            <p:nvSpPr>
              <p:cNvPr id="52" name="Rectangle 51"/>
              <p:cNvSpPr/>
              <p:nvPr/>
            </p:nvSpPr>
            <p:spPr>
              <a:xfrm>
                <a:off x="2214052" y="4571316"/>
                <a:ext cx="15812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MIT-LL </a:t>
                </a:r>
                <a:r>
                  <a:rPr lang="en-US" sz="1400" b="1" dirty="0" err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Nb</a:t>
                </a:r>
                <a:r>
                  <a:rPr lang="en-US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Trilayer</a:t>
                </a:r>
                <a:endParaRPr lang="en-US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8358368" y="2263676"/>
              <a:ext cx="79513" cy="6957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471011" y="2145287"/>
              <a:ext cx="79513" cy="6957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635294" y="4688927"/>
              <a:ext cx="79513" cy="6957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338010" y="4231124"/>
              <a:ext cx="79513" cy="6957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484434" y="3922825"/>
              <a:ext cx="79513" cy="6957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490398" y="3189400"/>
              <a:ext cx="79513" cy="6957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671124" y="2613933"/>
              <a:ext cx="79513" cy="6957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156719" y="2532929"/>
              <a:ext cx="79513" cy="6957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1" name="Content Placeholder 3"/>
          <p:cNvSpPr>
            <a:spLocks noGrp="1"/>
          </p:cNvSpPr>
          <p:nvPr>
            <p:ph idx="1"/>
          </p:nvPr>
        </p:nvSpPr>
        <p:spPr>
          <a:xfrm>
            <a:off x="1764621" y="1488915"/>
            <a:ext cx="4951706" cy="5036899"/>
          </a:xfrm>
        </p:spPr>
        <p:txBody>
          <a:bodyPr>
            <a:normAutofit/>
          </a:bodyPr>
          <a:lstStyle/>
          <a:p>
            <a:r>
              <a:rPr lang="en-US" sz="1800" dirty="0"/>
              <a:t>Remarkable improvement in T</a:t>
            </a:r>
            <a:r>
              <a:rPr lang="en-US" sz="1800" baseline="-25000" dirty="0"/>
              <a:t>1,2</a:t>
            </a:r>
            <a:r>
              <a:rPr lang="en-US" sz="1800" dirty="0"/>
              <a:t> by groups worldwide</a:t>
            </a:r>
          </a:p>
          <a:p>
            <a:pPr lvl="1"/>
            <a:r>
              <a:rPr lang="en-US" sz="1400" dirty="0"/>
              <a:t>Materials</a:t>
            </a:r>
          </a:p>
          <a:p>
            <a:pPr lvl="1"/>
            <a:r>
              <a:rPr lang="en-US" sz="1400" dirty="0"/>
              <a:t>Fabrication</a:t>
            </a:r>
          </a:p>
          <a:p>
            <a:pPr lvl="1"/>
            <a:r>
              <a:rPr lang="en-US" sz="1400" dirty="0"/>
              <a:t>Design</a:t>
            </a:r>
          </a:p>
          <a:p>
            <a:pPr lvl="1"/>
            <a:endParaRPr lang="en-US" sz="800" dirty="0"/>
          </a:p>
          <a:p>
            <a:r>
              <a:rPr lang="en-US" sz="1800" dirty="0"/>
              <a:t>Major qubit types (times at MIT)</a:t>
            </a:r>
          </a:p>
          <a:p>
            <a:pPr lvl="1"/>
            <a:r>
              <a:rPr lang="en-US" sz="1400" dirty="0"/>
              <a:t>Flux qubit: 		T</a:t>
            </a:r>
            <a:r>
              <a:rPr lang="en-US" sz="1400" baseline="-25000" dirty="0"/>
              <a:t>2</a:t>
            </a:r>
            <a:r>
              <a:rPr lang="en-US" sz="1400" dirty="0"/>
              <a:t> = 23 us</a:t>
            </a:r>
          </a:p>
          <a:p>
            <a:pPr lvl="1"/>
            <a:r>
              <a:rPr lang="en-US" sz="1400" dirty="0"/>
              <a:t>2D transmon: 	T</a:t>
            </a:r>
            <a:r>
              <a:rPr lang="en-US" sz="1400" baseline="-25000" dirty="0"/>
              <a:t>2</a:t>
            </a:r>
            <a:r>
              <a:rPr lang="en-US" sz="1400" dirty="0"/>
              <a:t> = 35 us</a:t>
            </a:r>
          </a:p>
          <a:p>
            <a:pPr lvl="1"/>
            <a:r>
              <a:rPr lang="en-US" sz="1400" dirty="0"/>
              <a:t>3D transmon: 	T</a:t>
            </a:r>
            <a:r>
              <a:rPr lang="en-US" sz="1400" baseline="-25000" dirty="0"/>
              <a:t>2</a:t>
            </a:r>
            <a:r>
              <a:rPr lang="en-US" sz="1400" dirty="0"/>
              <a:t> = 150 us</a:t>
            </a:r>
          </a:p>
          <a:p>
            <a:pPr lvl="1"/>
            <a:r>
              <a:rPr lang="en-US" sz="1400" dirty="0"/>
              <a:t>C-shunt flux qubit:	T</a:t>
            </a:r>
            <a:r>
              <a:rPr lang="en-US" sz="1400" baseline="-25000" dirty="0"/>
              <a:t>2</a:t>
            </a:r>
            <a:r>
              <a:rPr lang="en-US" sz="1400" dirty="0"/>
              <a:t> = 100 us</a:t>
            </a:r>
          </a:p>
          <a:p>
            <a:pPr lvl="1"/>
            <a:endParaRPr lang="en-US" sz="800" dirty="0"/>
          </a:p>
          <a:p>
            <a:r>
              <a:rPr lang="en-US" sz="1800" dirty="0"/>
              <a:t>Applications</a:t>
            </a:r>
          </a:p>
          <a:p>
            <a:pPr lvl="1"/>
            <a:r>
              <a:rPr lang="en-US" sz="1400" dirty="0"/>
              <a:t>Gate-based quantum computing</a:t>
            </a:r>
          </a:p>
          <a:p>
            <a:pPr lvl="1"/>
            <a:r>
              <a:rPr lang="en-US" sz="1400" dirty="0"/>
              <a:t>Quantum annealing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34440" y="5671776"/>
            <a:ext cx="4590160" cy="584775"/>
          </a:xfrm>
          <a:prstGeom prst="rect">
            <a:avLst/>
          </a:prstGeom>
          <a:solidFill>
            <a:srgbClr val="EB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01600" algn="ctr" fontAlgn="base">
              <a:spcBef>
                <a:spcPct val="0"/>
              </a:spcBef>
              <a:spcAft>
                <a:spcPts val="600"/>
              </a:spcAft>
              <a:buSzPct val="125000"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Five orders of magnitude improvement in T</a:t>
            </a:r>
            <a:r>
              <a:rPr lang="en-US" sz="1600" b="1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over the past 15 years by groups worldwide.</a:t>
            </a:r>
          </a:p>
        </p:txBody>
      </p:sp>
    </p:spTree>
    <p:extLst>
      <p:ext uri="{BB962C8B-B14F-4D97-AF65-F5344CB8AC3E}">
        <p14:creationId xmlns:p14="http://schemas.microsoft.com/office/powerpoint/2010/main" val="2057167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39" y="358643"/>
            <a:ext cx="6907676" cy="2577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9106" y="-2150035"/>
            <a:ext cx="429554" cy="4837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0925" b="68043"/>
          <a:stretch/>
        </p:blipFill>
        <p:spPr>
          <a:xfrm>
            <a:off x="990279" y="3776784"/>
            <a:ext cx="4633225" cy="2836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8896" r="10925" b="12374"/>
          <a:stretch/>
        </p:blipFill>
        <p:spPr>
          <a:xfrm>
            <a:off x="6291830" y="3474323"/>
            <a:ext cx="4364327" cy="3238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" b="15633"/>
          <a:stretch/>
        </p:blipFill>
        <p:spPr>
          <a:xfrm>
            <a:off x="529341" y="3465608"/>
            <a:ext cx="5331347" cy="3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2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18-04-09 at 11.18.4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891" y="2463951"/>
            <a:ext cx="11109044" cy="3760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Group 166"/>
          <p:cNvGrpSpPr/>
          <p:nvPr/>
        </p:nvGrpSpPr>
        <p:grpSpPr>
          <a:xfrm>
            <a:off x="509456" y="1074445"/>
            <a:ext cx="11046123" cy="1256973"/>
            <a:chOff x="0" y="0"/>
            <a:chExt cx="22098000" cy="2514600"/>
          </a:xfrm>
        </p:grpSpPr>
        <p:pic>
          <p:nvPicPr>
            <p:cNvPr id="160" name="Screen Shot 2018-04-11 at 5.42.5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098000" cy="2514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" name="Shape 161"/>
            <p:cNvSpPr/>
            <p:nvPr/>
          </p:nvSpPr>
          <p:spPr>
            <a:xfrm>
              <a:off x="668949" y="896281"/>
              <a:ext cx="3767508" cy="7220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584200">
                <a:defRPr sz="3200">
                  <a:solidFill>
                    <a:srgbClr val="001940"/>
                  </a:solidFill>
                  <a:latin typeface="Heiti SC Medium"/>
                  <a:ea typeface="Heiti SC Medium"/>
                  <a:cs typeface="Heiti SC Medium"/>
                  <a:sym typeface="Heiti SC Medium"/>
                </a:defRPr>
              </a:lvl1pPr>
            </a:lstStyle>
            <a:p>
              <a:r>
                <a:rPr sz="1600"/>
                <a:t>Pulse generation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5494266" y="813782"/>
              <a:ext cx="2903181" cy="8870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584200">
                <a:defRPr sz="3200">
                  <a:solidFill>
                    <a:srgbClr val="001940"/>
                  </a:solidFill>
                  <a:latin typeface="Heiti SC Medium"/>
                  <a:ea typeface="Heiti SC Medium"/>
                  <a:cs typeface="Heiti SC Medium"/>
                  <a:sym typeface="Heiti SC Medium"/>
                </a:defRPr>
              </a:lvl1pPr>
            </a:lstStyle>
            <a:p>
              <a:r>
                <a:rPr sz="1600"/>
                <a:t>Cryostat input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13616877" y="813782"/>
              <a:ext cx="3078376" cy="8870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566674">
                <a:defRPr sz="3104">
                  <a:solidFill>
                    <a:srgbClr val="001940"/>
                  </a:solidFill>
                  <a:latin typeface="Heiti SC Medium"/>
                  <a:ea typeface="Heiti SC Medium"/>
                  <a:cs typeface="Heiti SC Medium"/>
                  <a:sym typeface="Heiti SC Medium"/>
                </a:defRPr>
              </a:lvl1pPr>
            </a:lstStyle>
            <a:p>
              <a:r>
                <a:rPr sz="1552"/>
                <a:t>Cryostat output</a:t>
              </a:r>
            </a:p>
          </p:txBody>
        </p:sp>
        <p:sp>
          <p:nvSpPr>
            <p:cNvPr id="164" name="Shape 164"/>
            <p:cNvSpPr/>
            <p:nvPr/>
          </p:nvSpPr>
          <p:spPr>
            <a:xfrm>
              <a:off x="10023371" y="813782"/>
              <a:ext cx="1967582" cy="8870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584200">
                <a:defRPr sz="3200">
                  <a:solidFill>
                    <a:srgbClr val="001940"/>
                  </a:solidFill>
                  <a:latin typeface="Heiti SC Medium"/>
                  <a:ea typeface="Heiti SC Medium"/>
                  <a:cs typeface="Heiti SC Medium"/>
                  <a:sym typeface="Heiti SC Medium"/>
                </a:defRPr>
              </a:lvl1pPr>
            </a:lstStyle>
            <a:p>
              <a:r>
                <a:rPr sz="1600"/>
                <a:t>Physics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7770659" y="896281"/>
              <a:ext cx="3329412" cy="7220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584200">
                <a:defRPr sz="3200">
                  <a:solidFill>
                    <a:srgbClr val="001940"/>
                  </a:solidFill>
                  <a:latin typeface="Heiti SC Medium"/>
                  <a:ea typeface="Heiti SC Medium"/>
                  <a:cs typeface="Heiti SC Medium"/>
                  <a:sym typeface="Heiti SC Medium"/>
                </a:defRPr>
              </a:lvl1pPr>
            </a:lstStyle>
            <a:p>
              <a:r>
                <a:rPr sz="1600"/>
                <a:t>Data acquisition </a:t>
              </a:r>
            </a:p>
          </p:txBody>
        </p:sp>
      </p:grpSp>
      <p:sp>
        <p:nvSpPr>
          <p:cNvPr id="15" name="Title 2"/>
          <p:cNvSpPr txBox="1">
            <a:spLocks/>
          </p:cNvSpPr>
          <p:nvPr/>
        </p:nvSpPr>
        <p:spPr>
          <a:xfrm>
            <a:off x="348470" y="275941"/>
            <a:ext cx="11326266" cy="654185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ts val="2800"/>
              </a:lnSpc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kern="0" dirty="0">
                <a:solidFill>
                  <a:sysClr val="windowText" lastClr="000000"/>
                </a:solidFill>
              </a:rPr>
              <a:t>Measurement Chain</a:t>
            </a:r>
          </a:p>
        </p:txBody>
      </p:sp>
    </p:spTree>
    <p:extLst>
      <p:ext uri="{BB962C8B-B14F-4D97-AF65-F5344CB8AC3E}">
        <p14:creationId xmlns:p14="http://schemas.microsoft.com/office/powerpoint/2010/main" val="421562192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RLE_MIT-labs4-Nathan_Fiske-1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7" y="1170393"/>
            <a:ext cx="7099121" cy="4733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18-04-08 at 8.2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57" y="1170393"/>
            <a:ext cx="3634682" cy="473332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348470" y="275941"/>
            <a:ext cx="11326266" cy="654185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ts val="2800"/>
              </a:lnSpc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kern="0" dirty="0">
                <a:solidFill>
                  <a:sysClr val="windowText" lastClr="000000"/>
                </a:solidFill>
              </a:rPr>
              <a:t>Classical to Quantum to Classical Interfaces</a:t>
            </a:r>
          </a:p>
        </p:txBody>
      </p:sp>
    </p:spTree>
    <p:extLst>
      <p:ext uri="{BB962C8B-B14F-4D97-AF65-F5344CB8AC3E}">
        <p14:creationId xmlns:p14="http://schemas.microsoft.com/office/powerpoint/2010/main" val="5161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197304"/>
              </p:ext>
            </p:extLst>
          </p:nvPr>
        </p:nvGraphicFramePr>
        <p:xfrm>
          <a:off x="867022" y="412188"/>
          <a:ext cx="9935217" cy="5675921"/>
        </p:xfrm>
        <a:graphic>
          <a:graphicData uri="http://schemas.openxmlformats.org/drawingml/2006/table">
            <a:tbl>
              <a:tblPr firstRow="1" firstCol="1" bandRow="1"/>
              <a:tblGrid>
                <a:gridCol w="3361642">
                  <a:extLst>
                    <a:ext uri="{9D8B030D-6E8A-4147-A177-3AD203B41FA5}">
                      <a16:colId xmlns:a16="http://schemas.microsoft.com/office/drawing/2014/main" val="3938044615"/>
                    </a:ext>
                  </a:extLst>
                </a:gridCol>
                <a:gridCol w="3252763">
                  <a:extLst>
                    <a:ext uri="{9D8B030D-6E8A-4147-A177-3AD203B41FA5}">
                      <a16:colId xmlns:a16="http://schemas.microsoft.com/office/drawing/2014/main" val="4075440842"/>
                    </a:ext>
                  </a:extLst>
                </a:gridCol>
                <a:gridCol w="3320812">
                  <a:extLst>
                    <a:ext uri="{9D8B030D-6E8A-4147-A177-3AD203B41FA5}">
                      <a16:colId xmlns:a16="http://schemas.microsoft.com/office/drawing/2014/main" val="2240228620"/>
                    </a:ext>
                  </a:extLst>
                </a:gridCol>
              </a:tblGrid>
              <a:tr h="561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Conventional SC qubits vs.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topological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 qubits 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 qubits vs.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 qubits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 qubits vs.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quantum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 or semiconductor qubits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181442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Abboud, Nick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Birchmier, Rachel Lucille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Fu, Wenning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62251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Beach, Alexander R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Rooke, Spencer George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Ganesan, Vishal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58170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Song, Xiangyu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Wild, Drew Glenn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Peng, Yu-Ting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987757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Suresh Babu, Soorya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Wu, Junyi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Wu, Dufei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033267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84481"/>
                  </a:ext>
                </a:extLst>
              </a:tr>
              <a:tr h="561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Quantum Supremacy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Superconductors for Quantum Sensing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Quantum computing for the discovery of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</a:t>
                      </a:r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superconductors/materials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211309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Gabrisko, Nick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Hu, Yuxuan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Apte, Sohm Shailesh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23053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Kim, Dong Beom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Tsai, Pei-Wen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Vaz, Daniel Edward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8919"/>
                  </a:ext>
                </a:extLst>
              </a:tr>
              <a:tr h="3230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Montone, Jessica H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Zhang, Michael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45454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Wang, Ningdong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Zvenigorodsky, Serge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247081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861811"/>
                  </a:ext>
                </a:extLst>
              </a:tr>
              <a:tr h="52757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RESEARCH PAPERS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61871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Agrawal, Shraddha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926020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Baker, Carina Franziska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467539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Lennox, Amber Rose Elizabeth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292963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Lin, Haoran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312034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Ma, Max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985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21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429"/>
          <p:cNvPicPr>
            <a:picLocks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6" y="1224521"/>
            <a:ext cx="5470001" cy="2100834"/>
          </a:xfrm>
          <a:prstGeom prst="rect">
            <a:avLst/>
          </a:prstGeom>
        </p:spPr>
      </p:pic>
      <p:sp>
        <p:nvSpPr>
          <p:cNvPr id="432" name="Shape 432"/>
          <p:cNvSpPr/>
          <p:nvPr/>
        </p:nvSpPr>
        <p:spPr>
          <a:xfrm>
            <a:off x="357593" y="1066964"/>
            <a:ext cx="1174212" cy="360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584200">
              <a:defRPr sz="3200">
                <a:solidFill>
                  <a:srgbClr val="001940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rPr sz="1600"/>
              <a:t>Statement</a:t>
            </a:r>
          </a:p>
        </p:txBody>
      </p:sp>
      <p:sp>
        <p:nvSpPr>
          <p:cNvPr id="433" name="Shape 433"/>
          <p:cNvSpPr/>
          <p:nvPr/>
        </p:nvSpPr>
        <p:spPr>
          <a:xfrm>
            <a:off x="92545" y="-184489"/>
            <a:ext cx="7059443" cy="1137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854" tIns="17854" rIns="17854" bIns="17854" anchor="ctr">
            <a:normAutofit/>
          </a:bodyPr>
          <a:lstStyle>
            <a:lvl1pPr algn="l" defTabSz="410765">
              <a:defRPr sz="4800">
                <a:solidFill>
                  <a:srgbClr val="001940"/>
                </a:solidFill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r>
              <a:rPr sz="2400"/>
              <a:t>Qubit control - applying qubit drive tones</a:t>
            </a:r>
          </a:p>
        </p:txBody>
      </p:sp>
      <p:sp>
        <p:nvSpPr>
          <p:cNvPr id="434" name="Shape 434"/>
          <p:cNvSpPr/>
          <p:nvPr/>
        </p:nvSpPr>
        <p:spPr>
          <a:xfrm>
            <a:off x="524490" y="1401516"/>
            <a:ext cx="5060972" cy="6475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584200">
              <a:defRPr sz="3200">
                <a:solidFill>
                  <a:srgbClr val="00194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600"/>
              <a:t>In the rotating frame of the qubit, we can show that its drive Hamiltonian can be written</a:t>
            </a:r>
          </a:p>
        </p:txBody>
      </p:sp>
      <p:sp>
        <p:nvSpPr>
          <p:cNvPr id="435" name="Shape 435"/>
          <p:cNvSpPr/>
          <p:nvPr/>
        </p:nvSpPr>
        <p:spPr>
          <a:xfrm>
            <a:off x="524491" y="2603772"/>
            <a:ext cx="4404253" cy="6475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584200">
              <a:defRPr sz="3200">
                <a:solidFill>
                  <a:srgbClr val="00194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600"/>
              <a:t>where the pre-factor is the pulse envelope</a:t>
            </a:r>
          </a:p>
        </p:txBody>
      </p:sp>
      <p:grpSp>
        <p:nvGrpSpPr>
          <p:cNvPr id="438" name="Group 438"/>
          <p:cNvGrpSpPr/>
          <p:nvPr/>
        </p:nvGrpSpPr>
        <p:grpSpPr>
          <a:xfrm>
            <a:off x="634650" y="2035331"/>
            <a:ext cx="2696053" cy="563790"/>
            <a:chOff x="0" y="0"/>
            <a:chExt cx="5393508" cy="1127873"/>
          </a:xfrm>
        </p:grpSpPr>
        <p:sp>
          <p:nvSpPr>
            <p:cNvPr id="437" name="Shape 437"/>
            <p:cNvSpPr/>
            <p:nvPr/>
          </p:nvSpPr>
          <p:spPr>
            <a:xfrm>
              <a:off x="71842" y="71842"/>
              <a:ext cx="5249825" cy="984190"/>
            </a:xfrm>
            <a:prstGeom prst="rect">
              <a:avLst/>
            </a:prstGeom>
            <a:solidFill>
              <a:srgbClr val="095CC4">
                <a:alpha val="8372"/>
              </a:srgbClr>
            </a:solidFill>
            <a:ln>
              <a:noFill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 defTabSz="292042">
                <a:defRPr sz="2400">
                  <a:solidFill>
                    <a:srgbClr val="FFFFFF"/>
                  </a:solidFill>
                </a:defRPr>
              </a:pPr>
              <a:endParaRPr sz="1200"/>
            </a:p>
          </p:txBody>
        </p:sp>
        <p:pic>
          <p:nvPicPr>
            <p:cNvPr id="436" name="Picture 435"/>
            <p:cNvPicPr>
              <a:picLocks/>
            </p:cNvPicPr>
            <p:nvPr/>
          </p:nvPicPr>
          <p:blipFill>
            <a:blip r:embed="rId3">
              <a:alphaModFix amt="8372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93509" cy="1127874"/>
            </a:xfrm>
            <a:prstGeom prst="rect">
              <a:avLst/>
            </a:prstGeom>
            <a:effectLst/>
          </p:spPr>
        </p:pic>
      </p:grpSp>
      <p:pic>
        <p:nvPicPr>
          <p:cNvPr id="439" name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8" y="2072898"/>
            <a:ext cx="2475856" cy="48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Screen Shot 2018-04-11 at 8.23.55 PM-filter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08" y="3691324"/>
            <a:ext cx="5482333" cy="27135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7" name="Group 447"/>
          <p:cNvGrpSpPr/>
          <p:nvPr/>
        </p:nvGrpSpPr>
        <p:grpSpPr>
          <a:xfrm>
            <a:off x="5941324" y="2804157"/>
            <a:ext cx="5752297" cy="3759147"/>
            <a:chOff x="0" y="0"/>
            <a:chExt cx="11507590" cy="7520252"/>
          </a:xfrm>
        </p:grpSpPr>
        <p:pic>
          <p:nvPicPr>
            <p:cNvPr id="442" name="Screen Shot 2018-04-12 at 10.01.29 A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151" y="0"/>
              <a:ext cx="3330440" cy="3288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pasted-imag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881" y="3552091"/>
              <a:ext cx="10617303" cy="3252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4" name="Shape 444"/>
            <p:cNvSpPr/>
            <p:nvPr/>
          </p:nvSpPr>
          <p:spPr>
            <a:xfrm>
              <a:off x="4615008" y="6799783"/>
              <a:ext cx="4485337" cy="72047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algn="l" defTabSz="584200">
                <a:defRPr sz="3200">
                  <a:solidFill>
                    <a:srgbClr val="00194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1600"/>
                <a:t>Pulse duration,     [ns]</a:t>
              </a:r>
            </a:p>
          </p:txBody>
        </p:sp>
        <p:sp>
          <p:nvSpPr>
            <p:cNvPr id="445" name="Shape 445"/>
            <p:cNvSpPr/>
            <p:nvPr/>
          </p:nvSpPr>
          <p:spPr>
            <a:xfrm rot="16200000">
              <a:off x="-1304985" y="4430343"/>
              <a:ext cx="3330439" cy="72047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algn="l" defTabSz="584200">
                <a:defRPr sz="3200">
                  <a:solidFill>
                    <a:srgbClr val="00194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1600"/>
                <a:t>State pop. [a.u.]</a:t>
              </a:r>
            </a:p>
          </p:txBody>
        </p:sp>
        <p:pic>
          <p:nvPicPr>
            <p:cNvPr id="446" name="pasted-image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80" y="7000245"/>
              <a:ext cx="369871" cy="328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3" name="Group 453"/>
          <p:cNvGrpSpPr/>
          <p:nvPr/>
        </p:nvGrpSpPr>
        <p:grpSpPr>
          <a:xfrm>
            <a:off x="6370298" y="1142223"/>
            <a:ext cx="5270223" cy="2209532"/>
            <a:chOff x="0" y="0"/>
            <a:chExt cx="10543190" cy="4420213"/>
          </a:xfrm>
        </p:grpSpPr>
        <p:pic>
          <p:nvPicPr>
            <p:cNvPr id="448" name="Mixer-05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718" y="406761"/>
              <a:ext cx="4107185" cy="4013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Screen Shot 2018-04-12 at 9.53.35 A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348076"/>
              <a:ext cx="3029269" cy="1865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Screen Shot 2018-04-12 at 9.53.18 AM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25273" y="1262550"/>
              <a:ext cx="3117918" cy="1884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Screen Shot 2018-04-12 at 9.53.09 AM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489" y="0"/>
              <a:ext cx="3033923" cy="1018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" name="pasted-image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208" y="812676"/>
              <a:ext cx="369871" cy="328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525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 advAuto="0"/>
      <p:bldP spid="453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roup 457"/>
          <p:cNvGrpSpPr/>
          <p:nvPr/>
        </p:nvGrpSpPr>
        <p:grpSpPr>
          <a:xfrm>
            <a:off x="433733" y="1587319"/>
            <a:ext cx="4793036" cy="647532"/>
            <a:chOff x="0" y="0"/>
            <a:chExt cx="9588568" cy="1295401"/>
          </a:xfrm>
        </p:grpSpPr>
        <p:sp>
          <p:nvSpPr>
            <p:cNvPr id="456" name="Shape 456"/>
            <p:cNvSpPr/>
            <p:nvPr/>
          </p:nvSpPr>
          <p:spPr>
            <a:xfrm>
              <a:off x="71842" y="71842"/>
              <a:ext cx="9444885" cy="1151718"/>
            </a:xfrm>
            <a:prstGeom prst="rect">
              <a:avLst/>
            </a:prstGeom>
            <a:solidFill>
              <a:srgbClr val="095CC4">
                <a:alpha val="8372"/>
              </a:srgbClr>
            </a:solidFill>
            <a:ln>
              <a:noFill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 defTabSz="292042">
                <a:defRPr sz="2400">
                  <a:solidFill>
                    <a:srgbClr val="FFFFFF"/>
                  </a:solidFill>
                </a:defRPr>
              </a:pPr>
              <a:endParaRPr sz="1200"/>
            </a:p>
          </p:txBody>
        </p:sp>
        <p:pic>
          <p:nvPicPr>
            <p:cNvPr id="455" name="Picture 454"/>
            <p:cNvPicPr>
              <a:picLocks/>
            </p:cNvPicPr>
            <p:nvPr/>
          </p:nvPicPr>
          <p:blipFill>
            <a:blip r:embed="rId2">
              <a:alphaModFix amt="8372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9588570" cy="1295403"/>
            </a:xfrm>
            <a:prstGeom prst="rect">
              <a:avLst/>
            </a:prstGeom>
            <a:effectLst/>
          </p:spPr>
        </p:pic>
      </p:grpSp>
      <p:pic>
        <p:nvPicPr>
          <p:cNvPr id="458" name="Picture 457"/>
          <p:cNvPicPr>
            <a:picLocks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2" y="1307612"/>
            <a:ext cx="5136619" cy="1625912"/>
          </a:xfrm>
          <a:prstGeom prst="rect">
            <a:avLst/>
          </a:prstGeom>
        </p:spPr>
      </p:pic>
      <p:sp>
        <p:nvSpPr>
          <p:cNvPr id="461" name="Shape 461"/>
          <p:cNvSpPr/>
          <p:nvPr/>
        </p:nvSpPr>
        <p:spPr>
          <a:xfrm>
            <a:off x="92546" y="-184489"/>
            <a:ext cx="6800973" cy="1137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854" tIns="17854" rIns="17854" bIns="17854" anchor="ctr">
            <a:normAutofit/>
          </a:bodyPr>
          <a:lstStyle>
            <a:lvl1pPr algn="l" defTabSz="410765">
              <a:defRPr sz="4800">
                <a:solidFill>
                  <a:srgbClr val="001940"/>
                </a:solidFill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r>
              <a:rPr sz="2400"/>
              <a:t>Dispersive readout</a:t>
            </a:r>
          </a:p>
        </p:txBody>
      </p:sp>
      <p:sp>
        <p:nvSpPr>
          <p:cNvPr id="462" name="Shape 462"/>
          <p:cNvSpPr/>
          <p:nvPr/>
        </p:nvSpPr>
        <p:spPr>
          <a:xfrm>
            <a:off x="440809" y="1150055"/>
            <a:ext cx="2986490" cy="360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560831">
              <a:defRPr sz="3072">
                <a:solidFill>
                  <a:srgbClr val="001940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rPr sz="1536"/>
              <a:t>Jaynes-Cummings Hamiltonian</a:t>
            </a:r>
          </a:p>
        </p:txBody>
      </p:sp>
      <p:grpSp>
        <p:nvGrpSpPr>
          <p:cNvPr id="467" name="Group 467"/>
          <p:cNvGrpSpPr/>
          <p:nvPr/>
        </p:nvGrpSpPr>
        <p:grpSpPr>
          <a:xfrm>
            <a:off x="1003756" y="1530191"/>
            <a:ext cx="1577398" cy="1352602"/>
            <a:chOff x="0" y="-17960"/>
            <a:chExt cx="3155616" cy="2705907"/>
          </a:xfrm>
        </p:grpSpPr>
        <p:sp>
          <p:nvSpPr>
            <p:cNvPr id="463" name="Shape 463"/>
            <p:cNvSpPr/>
            <p:nvPr/>
          </p:nvSpPr>
          <p:spPr>
            <a:xfrm>
              <a:off x="0" y="1967478"/>
              <a:ext cx="3155617" cy="720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584200">
                <a:defRPr sz="2500">
                  <a:solidFill>
                    <a:srgbClr val="001940"/>
                  </a:solidFill>
                  <a:latin typeface="Heiti SC Light"/>
                  <a:ea typeface="Heiti SC Light"/>
                  <a:cs typeface="Heiti SC Light"/>
                  <a:sym typeface="Heiti SC Light"/>
                </a:defRPr>
              </a:lvl1pPr>
            </a:lstStyle>
            <a:p>
              <a:r>
                <a:rPr sz="1250"/>
                <a:t>Resonator</a:t>
              </a:r>
            </a:p>
          </p:txBody>
        </p:sp>
        <p:pic>
          <p:nvPicPr>
            <p:cNvPr id="464" name="Picture 463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4" y="-17961"/>
              <a:ext cx="2988573" cy="1589680"/>
            </a:xfrm>
            <a:prstGeom prst="rect">
              <a:avLst/>
            </a:prstGeom>
            <a:effectLst/>
          </p:spPr>
        </p:pic>
        <p:sp>
          <p:nvSpPr>
            <p:cNvPr id="466" name="Shape 466"/>
            <p:cNvSpPr/>
            <p:nvPr/>
          </p:nvSpPr>
          <p:spPr>
            <a:xfrm flipH="1">
              <a:off x="1595740" y="1538821"/>
              <a:ext cx="1" cy="49041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 defTabSz="22855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472" name="Group 472"/>
          <p:cNvGrpSpPr/>
          <p:nvPr/>
        </p:nvGrpSpPr>
        <p:grpSpPr>
          <a:xfrm>
            <a:off x="2740572" y="1525245"/>
            <a:ext cx="824150" cy="1380836"/>
            <a:chOff x="0" y="-17960"/>
            <a:chExt cx="1648728" cy="2762390"/>
          </a:xfrm>
        </p:grpSpPr>
        <p:sp>
          <p:nvSpPr>
            <p:cNvPr id="468" name="Shape 468"/>
            <p:cNvSpPr/>
            <p:nvPr/>
          </p:nvSpPr>
          <p:spPr>
            <a:xfrm>
              <a:off x="0" y="1930785"/>
              <a:ext cx="1648729" cy="813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584200">
                <a:defRPr sz="2500">
                  <a:solidFill>
                    <a:srgbClr val="001940"/>
                  </a:solidFill>
                  <a:latin typeface="Heiti SC Light"/>
                  <a:ea typeface="Heiti SC Light"/>
                  <a:cs typeface="Heiti SC Light"/>
                  <a:sym typeface="Heiti SC Light"/>
                </a:defRPr>
              </a:lvl1pPr>
            </a:lstStyle>
            <a:p>
              <a:r>
                <a:rPr sz="1250"/>
                <a:t>Qubit</a:t>
              </a:r>
            </a:p>
          </p:txBody>
        </p:sp>
        <p:pic>
          <p:nvPicPr>
            <p:cNvPr id="469" name="Picture 468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25" y="-17961"/>
              <a:ext cx="1350644" cy="1619401"/>
            </a:xfrm>
            <a:prstGeom prst="rect">
              <a:avLst/>
            </a:prstGeom>
            <a:effectLst/>
          </p:spPr>
        </p:pic>
        <p:sp>
          <p:nvSpPr>
            <p:cNvPr id="471" name="Shape 471"/>
            <p:cNvSpPr/>
            <p:nvPr/>
          </p:nvSpPr>
          <p:spPr>
            <a:xfrm flipH="1">
              <a:off x="811931" y="1573096"/>
              <a:ext cx="1" cy="500765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 defTabSz="22855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grpSp>
        <p:nvGrpSpPr>
          <p:cNvPr id="477" name="Group 477"/>
          <p:cNvGrpSpPr/>
          <p:nvPr/>
        </p:nvGrpSpPr>
        <p:grpSpPr>
          <a:xfrm>
            <a:off x="3590140" y="1519037"/>
            <a:ext cx="1731828" cy="1422562"/>
            <a:chOff x="0" y="-17960"/>
            <a:chExt cx="3464557" cy="2845864"/>
          </a:xfrm>
        </p:grpSpPr>
        <p:sp>
          <p:nvSpPr>
            <p:cNvPr id="473" name="Shape 473"/>
            <p:cNvSpPr/>
            <p:nvPr/>
          </p:nvSpPr>
          <p:spPr>
            <a:xfrm>
              <a:off x="0" y="1913326"/>
              <a:ext cx="3464558" cy="914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584200">
                <a:defRPr sz="2500">
                  <a:solidFill>
                    <a:srgbClr val="001940"/>
                  </a:solidFill>
                  <a:latin typeface="Heiti SC Light"/>
                  <a:ea typeface="Heiti SC Light"/>
                  <a:cs typeface="Heiti SC Light"/>
                  <a:sym typeface="Heiti SC Light"/>
                </a:defRPr>
              </a:lvl1pPr>
            </a:lstStyle>
            <a:p>
              <a:r>
                <a:rPr sz="1250"/>
                <a:t>Interaction</a:t>
              </a:r>
            </a:p>
          </p:txBody>
        </p:sp>
        <p:pic>
          <p:nvPicPr>
            <p:cNvPr id="474" name="Picture 473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82" y="-17961"/>
              <a:ext cx="3089198" cy="1585496"/>
            </a:xfrm>
            <a:prstGeom prst="rect">
              <a:avLst/>
            </a:prstGeom>
            <a:effectLst/>
          </p:spPr>
        </p:pic>
        <p:sp>
          <p:nvSpPr>
            <p:cNvPr id="476" name="Shape 476"/>
            <p:cNvSpPr/>
            <p:nvPr/>
          </p:nvSpPr>
          <p:spPr>
            <a:xfrm>
              <a:off x="1708156" y="1540278"/>
              <a:ext cx="1" cy="48895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 defTabSz="22855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00"/>
            </a:p>
          </p:txBody>
        </p:sp>
      </p:grpSp>
      <p:sp>
        <p:nvSpPr>
          <p:cNvPr id="478" name="Shape 478"/>
          <p:cNvSpPr/>
          <p:nvPr/>
        </p:nvSpPr>
        <p:spPr>
          <a:xfrm>
            <a:off x="350269" y="6133197"/>
            <a:ext cx="3739931" cy="41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54" rIns="22854"/>
          <a:lstStyle/>
          <a:p>
            <a:pPr defTabSz="321404">
              <a:lnSpc>
                <a:spcPct val="90000"/>
              </a:lnSpc>
              <a:defRPr sz="25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50" dirty="0"/>
              <a:t>A. Blais, </a:t>
            </a:r>
            <a:r>
              <a:rPr sz="1250" i="1" dirty="0"/>
              <a:t>et al.</a:t>
            </a:r>
            <a:r>
              <a:rPr sz="1250" dirty="0"/>
              <a:t> Phys. Rev. A, </a:t>
            </a:r>
            <a:r>
              <a:rPr sz="1250" dirty="0">
                <a:latin typeface="Gill Sans SemiBold"/>
                <a:ea typeface="Gill Sans SemiBold"/>
                <a:cs typeface="Gill Sans SemiBold"/>
                <a:sym typeface="Gill Sans SemiBold"/>
              </a:rPr>
              <a:t>69</a:t>
            </a:r>
            <a:r>
              <a:rPr sz="1250" dirty="0"/>
              <a:t>, 062320, (2004)</a:t>
            </a:r>
          </a:p>
        </p:txBody>
      </p:sp>
      <p:pic>
        <p:nvPicPr>
          <p:cNvPr id="479" name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1" y="1667744"/>
            <a:ext cx="4663200" cy="5324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3" name="Group 493"/>
          <p:cNvGrpSpPr/>
          <p:nvPr/>
        </p:nvGrpSpPr>
        <p:grpSpPr>
          <a:xfrm>
            <a:off x="565576" y="4101660"/>
            <a:ext cx="2736954" cy="1780816"/>
            <a:chOff x="0" y="20139"/>
            <a:chExt cx="5475332" cy="3562558"/>
          </a:xfrm>
        </p:grpSpPr>
        <p:sp>
          <p:nvSpPr>
            <p:cNvPr id="480" name="Shape 480"/>
            <p:cNvSpPr/>
            <p:nvPr/>
          </p:nvSpPr>
          <p:spPr>
            <a:xfrm>
              <a:off x="0" y="2862229"/>
              <a:ext cx="5475333" cy="720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algn="l" defTabSz="584200">
                <a:defRPr sz="2500">
                  <a:solidFill>
                    <a:srgbClr val="001940"/>
                  </a:solidFill>
                  <a:latin typeface="Heiti SC Light"/>
                  <a:ea typeface="Heiti SC Light"/>
                  <a:cs typeface="Heiti SC Light"/>
                  <a:sym typeface="Heiti SC Light"/>
                </a:defRPr>
              </a:lvl1pPr>
            </a:lstStyle>
            <a:p>
              <a:r>
                <a:rPr sz="1250"/>
                <a:t>Dispersive frequency shift</a:t>
              </a:r>
            </a:p>
          </p:txBody>
        </p:sp>
        <p:grpSp>
          <p:nvGrpSpPr>
            <p:cNvPr id="492" name="Group 492"/>
            <p:cNvGrpSpPr/>
            <p:nvPr/>
          </p:nvGrpSpPr>
          <p:grpSpPr>
            <a:xfrm>
              <a:off x="743323" y="20139"/>
              <a:ext cx="2433166" cy="2695110"/>
              <a:chOff x="-71842" y="20139"/>
              <a:chExt cx="2433165" cy="2695108"/>
            </a:xfrm>
          </p:grpSpPr>
          <p:pic>
            <p:nvPicPr>
              <p:cNvPr id="481" name="pasted-image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94" y="1384053"/>
                <a:ext cx="1424415" cy="1065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84" name="Group 484"/>
              <p:cNvGrpSpPr/>
              <p:nvPr/>
            </p:nvGrpSpPr>
            <p:grpSpPr>
              <a:xfrm>
                <a:off x="-71843" y="1269255"/>
                <a:ext cx="2359641" cy="1445994"/>
                <a:chOff x="0" y="0"/>
                <a:chExt cx="2359639" cy="1445992"/>
              </a:xfrm>
            </p:grpSpPr>
            <p:sp>
              <p:nvSpPr>
                <p:cNvPr id="483" name="Shape 483"/>
                <p:cNvSpPr/>
                <p:nvPr/>
              </p:nvSpPr>
              <p:spPr>
                <a:xfrm>
                  <a:off x="71842" y="71842"/>
                  <a:ext cx="2215956" cy="1302309"/>
                </a:xfrm>
                <a:prstGeom prst="rect">
                  <a:avLst/>
                </a:prstGeom>
                <a:solidFill>
                  <a:srgbClr val="095CC4">
                    <a:alpha val="8372"/>
                  </a:srgbClr>
                </a:solidFill>
                <a:ln>
                  <a:noFill/>
                </a:ln>
                <a:effectLst/>
              </p:spPr>
              <p:txBody>
                <a:bodyPr wrap="square" lIns="25393" tIns="25393" rIns="25393" bIns="25393" numCol="1" anchor="ctr">
                  <a:noAutofit/>
                </a:bodyPr>
                <a:lstStyle/>
                <a:p>
                  <a:pPr defTabSz="292042">
                    <a:defRPr sz="2400">
                      <a:solidFill>
                        <a:srgbClr val="FFFFFF"/>
                      </a:solidFill>
                    </a:defRPr>
                  </a:pPr>
                  <a:endParaRPr sz="1200"/>
                </a:p>
              </p:txBody>
            </p:sp>
            <p:pic>
              <p:nvPicPr>
                <p:cNvPr id="482" name="Picture 481"/>
                <p:cNvPicPr>
                  <a:picLocks/>
                </p:cNvPicPr>
                <p:nvPr/>
              </p:nvPicPr>
              <p:blipFill>
                <a:blip r:embed="rId9">
                  <a:alphaModFix amt="8372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" y="-1"/>
                  <a:ext cx="2359641" cy="1445994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491" name="Group 491"/>
              <p:cNvGrpSpPr/>
              <p:nvPr/>
            </p:nvGrpSpPr>
            <p:grpSpPr>
              <a:xfrm>
                <a:off x="968965" y="20139"/>
                <a:ext cx="1392359" cy="1260982"/>
                <a:chOff x="-61473" y="20139"/>
                <a:chExt cx="1392357" cy="1260980"/>
              </a:xfrm>
            </p:grpSpPr>
            <p:pic>
              <p:nvPicPr>
                <p:cNvPr id="485" name="Picture 484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-361249" y="860073"/>
                  <a:ext cx="720823" cy="12127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487" name="Picture 486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017837" y="289151"/>
                  <a:ext cx="573945" cy="35922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489" name="Picture 488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961" y="560298"/>
                  <a:ext cx="1348845" cy="35922"/>
                </a:xfrm>
                <a:prstGeom prst="rect">
                  <a:avLst/>
                </a:prstGeom>
                <a:effectLst/>
              </p:spPr>
            </p:pic>
          </p:grpSp>
        </p:grpSp>
      </p:grpSp>
      <p:grpSp>
        <p:nvGrpSpPr>
          <p:cNvPr id="504" name="Group 504"/>
          <p:cNvGrpSpPr/>
          <p:nvPr/>
        </p:nvGrpSpPr>
        <p:grpSpPr>
          <a:xfrm>
            <a:off x="2311146" y="4099312"/>
            <a:ext cx="1891146" cy="1361611"/>
            <a:chOff x="-17960" y="21457"/>
            <a:chExt cx="3783277" cy="2723929"/>
          </a:xfrm>
        </p:grpSpPr>
        <p:pic>
          <p:nvPicPr>
            <p:cNvPr id="494" name="pasted-image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93" y="1486558"/>
              <a:ext cx="3244278" cy="1065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7" name="Group 497"/>
            <p:cNvGrpSpPr/>
            <p:nvPr/>
          </p:nvGrpSpPr>
          <p:grpSpPr>
            <a:xfrm>
              <a:off x="157226" y="1299395"/>
              <a:ext cx="3608091" cy="1445993"/>
              <a:chOff x="0" y="0"/>
              <a:chExt cx="3608090" cy="1445992"/>
            </a:xfrm>
          </p:grpSpPr>
          <p:sp>
            <p:nvSpPr>
              <p:cNvPr id="496" name="Shape 496"/>
              <p:cNvSpPr/>
              <p:nvPr/>
            </p:nvSpPr>
            <p:spPr>
              <a:xfrm>
                <a:off x="71842" y="71842"/>
                <a:ext cx="3464407" cy="1302309"/>
              </a:xfrm>
              <a:prstGeom prst="rect">
                <a:avLst/>
              </a:prstGeom>
              <a:solidFill>
                <a:srgbClr val="095CC4">
                  <a:alpha val="8372"/>
                </a:srgbClr>
              </a:solidFill>
              <a:ln>
                <a:noFill/>
              </a:ln>
              <a:effectLst/>
            </p:spPr>
            <p:txBody>
              <a:bodyPr wrap="square" lIns="25393" tIns="25393" rIns="25393" bIns="25393" numCol="1" anchor="ctr">
                <a:noAutofit/>
              </a:bodyPr>
              <a:lstStyle/>
              <a:p>
                <a:pPr defTabSz="292042">
                  <a:defRPr sz="2400">
                    <a:solidFill>
                      <a:srgbClr val="FFFFFF"/>
                    </a:solidFill>
                  </a:defRPr>
                </a:pPr>
                <a:endParaRPr sz="1200"/>
              </a:p>
            </p:txBody>
          </p:sp>
          <p:pic>
            <p:nvPicPr>
              <p:cNvPr id="495" name="Picture 494"/>
              <p:cNvPicPr>
                <a:picLocks/>
              </p:cNvPicPr>
              <p:nvPr/>
            </p:nvPicPr>
            <p:blipFill>
              <a:blip r:embed="rId14">
                <a:alphaModFix amt="8372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-1"/>
                <a:ext cx="3608092" cy="1445994"/>
              </a:xfrm>
              <a:prstGeom prst="rect">
                <a:avLst/>
              </a:prstGeom>
              <a:effectLst/>
            </p:spPr>
          </p:pic>
        </p:grpSp>
        <p:pic>
          <p:nvPicPr>
            <p:cNvPr id="498" name="Picture 497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42607" y="855325"/>
              <a:ext cx="720822" cy="121274"/>
            </a:xfrm>
            <a:prstGeom prst="rect">
              <a:avLst/>
            </a:prstGeom>
            <a:effectLst/>
          </p:spPr>
        </p:pic>
        <p:pic>
          <p:nvPicPr>
            <p:cNvPr id="500" name="Picture 499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84136" y="288586"/>
              <a:ext cx="570180" cy="35923"/>
            </a:xfrm>
            <a:prstGeom prst="rect">
              <a:avLst/>
            </a:prstGeom>
            <a:effectLst/>
          </p:spPr>
        </p:pic>
        <p:pic>
          <p:nvPicPr>
            <p:cNvPr id="502" name="Picture 501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61" y="555550"/>
              <a:ext cx="1348845" cy="35922"/>
            </a:xfrm>
            <a:prstGeom prst="rect">
              <a:avLst/>
            </a:prstGeom>
            <a:effectLst/>
          </p:spPr>
        </p:pic>
      </p:grpSp>
      <p:grpSp>
        <p:nvGrpSpPr>
          <p:cNvPr id="517" name="Group 517"/>
          <p:cNvGrpSpPr/>
          <p:nvPr/>
        </p:nvGrpSpPr>
        <p:grpSpPr>
          <a:xfrm>
            <a:off x="282175" y="3112753"/>
            <a:ext cx="5126153" cy="2838075"/>
            <a:chOff x="-17960" y="0"/>
            <a:chExt cx="10254976" cy="5677626"/>
          </a:xfrm>
        </p:grpSpPr>
        <p:pic>
          <p:nvPicPr>
            <p:cNvPr id="508" name="Picture 507"/>
            <p:cNvPicPr>
              <a:picLocks/>
            </p:cNvPicPr>
            <p:nvPr/>
          </p:nvPicPr>
          <p:blipFill>
            <a:blip r:embed="rId1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61" y="320180"/>
              <a:ext cx="10254977" cy="5357447"/>
            </a:xfrm>
            <a:prstGeom prst="rect">
              <a:avLst/>
            </a:prstGeom>
            <a:effectLst/>
          </p:spPr>
        </p:pic>
        <p:pic>
          <p:nvPicPr>
            <p:cNvPr id="510" name="pasted-image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32" y="1031803"/>
              <a:ext cx="7933177" cy="1065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13" name="Group 513"/>
            <p:cNvGrpSpPr/>
            <p:nvPr/>
          </p:nvGrpSpPr>
          <p:grpSpPr>
            <a:xfrm>
              <a:off x="474367" y="839689"/>
              <a:ext cx="8937041" cy="1445994"/>
              <a:chOff x="0" y="0"/>
              <a:chExt cx="8937040" cy="1445992"/>
            </a:xfrm>
          </p:grpSpPr>
          <p:sp>
            <p:nvSpPr>
              <p:cNvPr id="512" name="Shape 512"/>
              <p:cNvSpPr/>
              <p:nvPr/>
            </p:nvSpPr>
            <p:spPr>
              <a:xfrm>
                <a:off x="71842" y="71842"/>
                <a:ext cx="8793358" cy="1302309"/>
              </a:xfrm>
              <a:prstGeom prst="rect">
                <a:avLst/>
              </a:prstGeom>
              <a:solidFill>
                <a:srgbClr val="095CC4">
                  <a:alpha val="8372"/>
                </a:srgbClr>
              </a:solidFill>
              <a:ln>
                <a:noFill/>
              </a:ln>
              <a:effectLst/>
            </p:spPr>
            <p:txBody>
              <a:bodyPr wrap="square" lIns="25393" tIns="25393" rIns="25393" bIns="25393" numCol="1" anchor="ctr">
                <a:noAutofit/>
              </a:bodyPr>
              <a:lstStyle/>
              <a:p>
                <a:pPr defTabSz="292042">
                  <a:defRPr sz="2400">
                    <a:solidFill>
                      <a:srgbClr val="FFFFFF"/>
                    </a:solidFill>
                  </a:defRPr>
                </a:pPr>
                <a:endParaRPr sz="1200"/>
              </a:p>
            </p:txBody>
          </p:sp>
          <p:pic>
            <p:nvPicPr>
              <p:cNvPr id="511" name="Picture 510"/>
              <p:cNvPicPr>
                <a:picLocks/>
              </p:cNvPicPr>
              <p:nvPr/>
            </p:nvPicPr>
            <p:blipFill>
              <a:blip r:embed="rId18">
                <a:alphaModFix amt="8372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8937041" cy="1445994"/>
              </a:xfrm>
              <a:prstGeom prst="rect">
                <a:avLst/>
              </a:prstGeom>
              <a:effectLst/>
            </p:spPr>
          </p:pic>
        </p:grpSp>
        <p:grpSp>
          <p:nvGrpSpPr>
            <p:cNvPr id="516" name="Group 516"/>
            <p:cNvGrpSpPr/>
            <p:nvPr/>
          </p:nvGrpSpPr>
          <p:grpSpPr>
            <a:xfrm>
              <a:off x="251148" y="0"/>
              <a:ext cx="7784168" cy="720470"/>
              <a:chOff x="0" y="0"/>
              <a:chExt cx="7784167" cy="720469"/>
            </a:xfrm>
          </p:grpSpPr>
          <p:sp>
            <p:nvSpPr>
              <p:cNvPr id="514" name="Shape 514"/>
              <p:cNvSpPr/>
              <p:nvPr/>
            </p:nvSpPr>
            <p:spPr>
              <a:xfrm>
                <a:off x="0" y="0"/>
                <a:ext cx="7784168" cy="72047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393" tIns="25393" rIns="25393" bIns="25393" numCol="1" anchor="ctr">
                <a:normAutofit/>
              </a:bodyPr>
              <a:lstStyle>
                <a:lvl1pPr algn="l" defTabSz="584200">
                  <a:defRPr sz="3200">
                    <a:solidFill>
                      <a:srgbClr val="001940"/>
                    </a:solidFill>
                    <a:latin typeface="Heiti SC Medium"/>
                    <a:ea typeface="Heiti SC Medium"/>
                    <a:cs typeface="Heiti SC Medium"/>
                    <a:sym typeface="Heiti SC Medium"/>
                  </a:defRPr>
                </a:lvl1pPr>
              </a:lstStyle>
              <a:p>
                <a:r>
                  <a:rPr sz="1600"/>
                  <a:t>Dispersive regime:</a:t>
                </a:r>
              </a:p>
            </p:txBody>
          </p:sp>
          <p:pic>
            <p:nvPicPr>
              <p:cNvPr id="515" name="pasted-image.pdf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722" y="161335"/>
                <a:ext cx="3693475" cy="4728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1" name="Group 521"/>
          <p:cNvGrpSpPr/>
          <p:nvPr/>
        </p:nvGrpSpPr>
        <p:grpSpPr>
          <a:xfrm>
            <a:off x="5794992" y="1091713"/>
            <a:ext cx="6157679" cy="3037094"/>
            <a:chOff x="0" y="0"/>
            <a:chExt cx="12318563" cy="6075769"/>
          </a:xfrm>
        </p:grpSpPr>
        <p:pic>
          <p:nvPicPr>
            <p:cNvPr id="518" name="Screen Shot 2018-04-09 at 11.18.44 PM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81096"/>
              <a:ext cx="12318564" cy="5994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9" name="Shape 519"/>
            <p:cNvSpPr/>
            <p:nvPr/>
          </p:nvSpPr>
          <p:spPr>
            <a:xfrm>
              <a:off x="50399" y="0"/>
              <a:ext cx="867475" cy="8674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520" name="Shape 520"/>
            <p:cNvSpPr/>
            <p:nvPr/>
          </p:nvSpPr>
          <p:spPr>
            <a:xfrm>
              <a:off x="6364839" y="0"/>
              <a:ext cx="867475" cy="8674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grpSp>
        <p:nvGrpSpPr>
          <p:cNvPr id="524" name="Group 524"/>
          <p:cNvGrpSpPr/>
          <p:nvPr/>
        </p:nvGrpSpPr>
        <p:grpSpPr>
          <a:xfrm>
            <a:off x="5984469" y="5725417"/>
            <a:ext cx="5484826" cy="590422"/>
            <a:chOff x="0" y="0"/>
            <a:chExt cx="12469248" cy="1181151"/>
          </a:xfrm>
        </p:grpSpPr>
        <p:sp>
          <p:nvSpPr>
            <p:cNvPr id="522" name="Shape 522"/>
            <p:cNvSpPr/>
            <p:nvPr/>
          </p:nvSpPr>
          <p:spPr>
            <a:xfrm>
              <a:off x="689691" y="174615"/>
              <a:ext cx="11779557" cy="9565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algn="l" defTabSz="584200">
                <a:defRPr sz="3200">
                  <a:solidFill>
                    <a:srgbClr val="001940"/>
                  </a:solidFill>
                  <a:latin typeface="Heiti SC Medium"/>
                  <a:ea typeface="Heiti SC Medium"/>
                  <a:cs typeface="Heiti SC Medium"/>
                  <a:sym typeface="Heiti SC Medium"/>
                </a:defRPr>
              </a:lvl1pPr>
            </a:lstStyle>
            <a:p>
              <a:r>
                <a:rPr sz="1600" dirty="0"/>
                <a:t>Map of quantum properties to microwave response</a:t>
              </a:r>
            </a:p>
          </p:txBody>
        </p:sp>
        <p:sp>
          <p:nvSpPr>
            <p:cNvPr id="523" name="Shape 523"/>
            <p:cNvSpPr/>
            <p:nvPr/>
          </p:nvSpPr>
          <p:spPr>
            <a:xfrm>
              <a:off x="0" y="0"/>
              <a:ext cx="11905099" cy="1181151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25393" tIns="25393" rIns="25393" bIns="25393" numCol="1" anchor="ctr">
              <a:normAutofit/>
            </a:bodyPr>
            <a:lstStyle/>
            <a:p>
              <a:pPr>
                <a:defRPr sz="4300">
                  <a:latin typeface="Heiti SC Light"/>
                  <a:ea typeface="Heiti SC Light"/>
                  <a:cs typeface="Heiti SC Light"/>
                  <a:sym typeface="Heiti SC Light"/>
                </a:defRPr>
              </a:pPr>
              <a:endParaRPr sz="2150"/>
            </a:p>
          </p:txBody>
        </p:sp>
      </p:grpSp>
      <p:grpSp>
        <p:nvGrpSpPr>
          <p:cNvPr id="529" name="Group 529"/>
          <p:cNvGrpSpPr/>
          <p:nvPr/>
        </p:nvGrpSpPr>
        <p:grpSpPr>
          <a:xfrm>
            <a:off x="5958593" y="4346812"/>
            <a:ext cx="5126154" cy="1103176"/>
            <a:chOff x="-17960" y="0"/>
            <a:chExt cx="10254976" cy="2206925"/>
          </a:xfrm>
        </p:grpSpPr>
        <p:pic>
          <p:nvPicPr>
            <p:cNvPr id="525" name="Picture 524"/>
            <p:cNvPicPr>
              <a:picLocks/>
            </p:cNvPicPr>
            <p:nvPr/>
          </p:nvPicPr>
          <p:blipFill>
            <a:blip r:embed="rId2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61" y="276149"/>
              <a:ext cx="10254977" cy="1930777"/>
            </a:xfrm>
            <a:prstGeom prst="rect">
              <a:avLst/>
            </a:prstGeom>
            <a:effectLst/>
          </p:spPr>
        </p:pic>
        <p:sp>
          <p:nvSpPr>
            <p:cNvPr id="527" name="Shape 527"/>
            <p:cNvSpPr/>
            <p:nvPr/>
          </p:nvSpPr>
          <p:spPr>
            <a:xfrm>
              <a:off x="251148" y="0"/>
              <a:ext cx="2465891" cy="5726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 lnSpcReduction="10000"/>
            </a:bodyPr>
            <a:lstStyle>
              <a:lvl1pPr algn="l" defTabSz="584200">
                <a:defRPr sz="3200">
                  <a:solidFill>
                    <a:srgbClr val="001940"/>
                  </a:solidFill>
                  <a:latin typeface="Heiti SC Medium"/>
                  <a:ea typeface="Heiti SC Medium"/>
                  <a:cs typeface="Heiti SC Medium"/>
                  <a:sym typeface="Heiti SC Medium"/>
                </a:defRPr>
              </a:lvl1pPr>
            </a:lstStyle>
            <a:p>
              <a:r>
                <a:rPr sz="1600"/>
                <a:t>Conclusion</a:t>
              </a:r>
            </a:p>
          </p:txBody>
        </p:sp>
        <p:sp>
          <p:nvSpPr>
            <p:cNvPr id="528" name="Shape 528"/>
            <p:cNvSpPr/>
            <p:nvPr/>
          </p:nvSpPr>
          <p:spPr>
            <a:xfrm>
              <a:off x="301077" y="669210"/>
              <a:ext cx="9842105" cy="12954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algn="l" defTabSz="584200">
                <a:defRPr sz="3200">
                  <a:solidFill>
                    <a:srgbClr val="00194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1600"/>
                <a:t>All we need to do now is to measure the resonator response to find out the qubit state.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482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 animBg="1" advAuto="0"/>
      <p:bldP spid="472" grpId="0" animBg="1" advAuto="0"/>
      <p:bldP spid="477" grpId="0" animBg="1" advAuto="0"/>
      <p:bldP spid="493" grpId="0" animBg="1" advAuto="0"/>
      <p:bldP spid="504" grpId="0" animBg="1" advAuto="0"/>
      <p:bldP spid="517" grpId="0" animBg="1" advAuto="0"/>
      <p:bldP spid="521" grpId="0" animBg="1" advAuto="0"/>
      <p:bldP spid="524" grpId="0" animBg="1" advAuto="0"/>
      <p:bldP spid="529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/>
          <p:cNvPicPr>
            <a:picLocks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6" y="1243280"/>
            <a:ext cx="5470001" cy="4878074"/>
          </a:xfrm>
          <a:prstGeom prst="rect">
            <a:avLst/>
          </a:prstGeom>
        </p:spPr>
      </p:pic>
      <p:sp>
        <p:nvSpPr>
          <p:cNvPr id="538" name="Shape 538"/>
          <p:cNvSpPr/>
          <p:nvPr/>
        </p:nvSpPr>
        <p:spPr>
          <a:xfrm>
            <a:off x="357593" y="1085722"/>
            <a:ext cx="2260992" cy="360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584200">
              <a:defRPr sz="3200">
                <a:solidFill>
                  <a:srgbClr val="001940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rPr sz="1600"/>
              <a:t>Resonator drive tone</a:t>
            </a:r>
          </a:p>
        </p:txBody>
      </p:sp>
      <p:sp>
        <p:nvSpPr>
          <p:cNvPr id="539" name="Shape 539"/>
          <p:cNvSpPr/>
          <p:nvPr/>
        </p:nvSpPr>
        <p:spPr>
          <a:xfrm>
            <a:off x="524490" y="1420274"/>
            <a:ext cx="5060972" cy="6475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584200">
              <a:defRPr sz="3200">
                <a:solidFill>
                  <a:srgbClr val="00194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600"/>
              <a:t>To read out the qubit state, we send a readout pulse to the resonator at a fixed frequency</a:t>
            </a:r>
          </a:p>
        </p:txBody>
      </p:sp>
      <p:sp>
        <p:nvSpPr>
          <p:cNvPr id="541" name="Shape 541"/>
          <p:cNvSpPr/>
          <p:nvPr/>
        </p:nvSpPr>
        <p:spPr>
          <a:xfrm>
            <a:off x="92546" y="-184489"/>
            <a:ext cx="6800973" cy="1137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854" tIns="17854" rIns="17854" bIns="17854" anchor="ctr">
            <a:normAutofit/>
          </a:bodyPr>
          <a:lstStyle>
            <a:lvl1pPr algn="l" defTabSz="410765">
              <a:defRPr sz="4800">
                <a:solidFill>
                  <a:srgbClr val="001940"/>
                </a:solidFill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r>
              <a:rPr sz="2400"/>
              <a:t>Dispersive readout</a:t>
            </a:r>
          </a:p>
        </p:txBody>
      </p:sp>
      <p:grpSp>
        <p:nvGrpSpPr>
          <p:cNvPr id="545" name="Group 545"/>
          <p:cNvGrpSpPr/>
          <p:nvPr/>
        </p:nvGrpSpPr>
        <p:grpSpPr>
          <a:xfrm>
            <a:off x="414192" y="2069881"/>
            <a:ext cx="5149591" cy="2539884"/>
            <a:chOff x="0" y="0"/>
            <a:chExt cx="10301862" cy="5081091"/>
          </a:xfrm>
        </p:grpSpPr>
        <p:pic>
          <p:nvPicPr>
            <p:cNvPr id="542" name="Screen Shot 2018-04-09 at 11.18.44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67819"/>
              <a:ext cx="10301863" cy="5013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3" name="Shape 543"/>
            <p:cNvSpPr/>
            <p:nvPr/>
          </p:nvSpPr>
          <p:spPr>
            <a:xfrm>
              <a:off x="42148" y="0"/>
              <a:ext cx="725459" cy="7254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544" name="Shape 544"/>
            <p:cNvSpPr/>
            <p:nvPr/>
          </p:nvSpPr>
          <p:spPr>
            <a:xfrm>
              <a:off x="5322836" y="0"/>
              <a:ext cx="725459" cy="7254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393" tIns="25393" rIns="25393" bIns="25393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sp>
        <p:nvSpPr>
          <p:cNvPr id="546" name="Shape 546"/>
          <p:cNvSpPr/>
          <p:nvPr/>
        </p:nvSpPr>
        <p:spPr>
          <a:xfrm>
            <a:off x="524490" y="4668606"/>
            <a:ext cx="5060972" cy="6475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584200">
              <a:defRPr sz="3200">
                <a:solidFill>
                  <a:srgbClr val="00194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600"/>
              <a:t>Maximum state discrimination when biased just in between the two S-curves.</a:t>
            </a:r>
          </a:p>
        </p:txBody>
      </p:sp>
      <p:grpSp>
        <p:nvGrpSpPr>
          <p:cNvPr id="552" name="Group 552"/>
          <p:cNvGrpSpPr/>
          <p:nvPr/>
        </p:nvGrpSpPr>
        <p:grpSpPr>
          <a:xfrm>
            <a:off x="6356490" y="1227253"/>
            <a:ext cx="5364169" cy="2143261"/>
            <a:chOff x="0" y="0"/>
            <a:chExt cx="10731130" cy="4287638"/>
          </a:xfrm>
        </p:grpSpPr>
        <p:pic>
          <p:nvPicPr>
            <p:cNvPr id="547" name="Screen Shot 2018-04-12 at 12.39.12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52896" y="1072139"/>
              <a:ext cx="3278235" cy="2064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8" name="pasted-imag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4130" y="1048400"/>
              <a:ext cx="369871" cy="32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Mixer-0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340" y="274185"/>
              <a:ext cx="4107185" cy="401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Screen Shot 2018-04-12 at 9.53.35 A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622" y="1215501"/>
              <a:ext cx="3029269" cy="1865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Screen Shot 2018-04-12 at 12.40.28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67586" cy="1097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3" name="Screen Shot 2018-04-09 at 11.18.44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1622" y="3579330"/>
            <a:ext cx="5223391" cy="19720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996664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0" animBg="1" advAuto="0"/>
      <p:bldP spid="553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9" y="862305"/>
            <a:ext cx="5003854" cy="2813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99591" y="206734"/>
            <a:ext cx="218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Google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57" y="1049571"/>
            <a:ext cx="3081573" cy="1733385"/>
          </a:xfrm>
          <a:prstGeom prst="rect">
            <a:avLst/>
          </a:prstGeom>
        </p:spPr>
      </p:pic>
      <p:sp>
        <p:nvSpPr>
          <p:cNvPr id="5" name="AutoShape 2" descr="Image result for Google Quantum Computer"/>
          <p:cNvSpPr>
            <a:spLocks noChangeAspect="1" noChangeArrowheads="1"/>
          </p:cNvSpPr>
          <p:nvPr/>
        </p:nvSpPr>
        <p:spPr bwMode="auto">
          <a:xfrm>
            <a:off x="4532133" y="1604810"/>
            <a:ext cx="2619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769" y="3058271"/>
            <a:ext cx="2752725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74" y="3983824"/>
            <a:ext cx="4072725" cy="27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13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306002" y="155050"/>
            <a:ext cx="218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IBM</a:t>
            </a:r>
          </a:p>
          <a:p>
            <a:endParaRPr lang="en-US" dirty="0"/>
          </a:p>
        </p:txBody>
      </p:sp>
      <p:sp>
        <p:nvSpPr>
          <p:cNvPr id="5" name="AutoShape 2" descr="Image result for Google Quantum Computer"/>
          <p:cNvSpPr>
            <a:spLocks noChangeAspect="1" noChangeArrowheads="1"/>
          </p:cNvSpPr>
          <p:nvPr/>
        </p:nvSpPr>
        <p:spPr bwMode="auto">
          <a:xfrm>
            <a:off x="4532133" y="1604810"/>
            <a:ext cx="2619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8" y="646235"/>
            <a:ext cx="4514850" cy="2533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83" y="155050"/>
            <a:ext cx="5412637" cy="3106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51" y="3504992"/>
            <a:ext cx="3577281" cy="28966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37" y="3472021"/>
            <a:ext cx="2461709" cy="32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19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11" y="580440"/>
            <a:ext cx="5114997" cy="628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83" y="1408668"/>
            <a:ext cx="6137247" cy="25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26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23" y="417941"/>
            <a:ext cx="7376513" cy="44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5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834" y="219466"/>
            <a:ext cx="23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a typeface="Cambria Math" panose="02040503050406030204" pitchFamily="18" charset="0"/>
              </a:rPr>
              <a:t>Superconductor qubits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746249" y="914791"/>
            <a:ext cx="10234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Macroscopic Quantum Phenomena  --- ways in which SC devices behave as quantum mechanical objects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6249" y="1683667"/>
            <a:ext cx="7264233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Types of superconductor qubits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	charge qubits</a:t>
            </a:r>
          </a:p>
          <a:p>
            <a:pPr>
              <a:spcAft>
                <a:spcPts val="600"/>
              </a:spcAft>
            </a:pPr>
            <a:r>
              <a:rPr lang="en-US" dirty="0">
                <a:ea typeface="Cambria Math" panose="02040503050406030204" pitchFamily="18" charset="0"/>
              </a:rPr>
              <a:t>	</a:t>
            </a:r>
            <a:r>
              <a:rPr lang="en-US" dirty="0" smtClean="0">
                <a:ea typeface="Cambria Math" panose="02040503050406030204" pitchFamily="18" charset="0"/>
              </a:rPr>
              <a:t>phase qubits</a:t>
            </a:r>
          </a:p>
          <a:p>
            <a:pPr>
              <a:spcAft>
                <a:spcPts val="600"/>
              </a:spcAft>
            </a:pPr>
            <a:r>
              <a:rPr lang="en-US" dirty="0">
                <a:ea typeface="Cambria Math" panose="02040503050406030204" pitchFamily="18" charset="0"/>
              </a:rPr>
              <a:t>	</a:t>
            </a:r>
            <a:r>
              <a:rPr lang="en-US" dirty="0" smtClean="0">
                <a:ea typeface="Cambria Math" panose="02040503050406030204" pitchFamily="18" charset="0"/>
              </a:rPr>
              <a:t>flux qubits</a:t>
            </a:r>
          </a:p>
          <a:p>
            <a:pPr>
              <a:spcAft>
                <a:spcPts val="600"/>
              </a:spcAft>
            </a:pPr>
            <a:r>
              <a:rPr lang="en-US" dirty="0">
                <a:ea typeface="Cambria Math" panose="02040503050406030204" pitchFamily="18" charset="0"/>
              </a:rPr>
              <a:t>	</a:t>
            </a:r>
            <a:r>
              <a:rPr lang="en-US" dirty="0" smtClean="0">
                <a:ea typeface="Cambria Math" panose="02040503050406030204" pitchFamily="18" charset="0"/>
              </a:rPr>
              <a:t>hybrid charge-phase qubits (one example is the transmon qubit)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141" y="3826204"/>
            <a:ext cx="3407984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Decoherence</a:t>
            </a:r>
            <a:endParaRPr lang="en-US" dirty="0">
              <a:ea typeface="Cambria Math" panose="02040503050406030204" pitchFamily="18" charset="0"/>
            </a:endParaRPr>
          </a:p>
          <a:p>
            <a:pPr lvl="1"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	Characterization T</a:t>
            </a:r>
            <a:r>
              <a:rPr lang="en-US" baseline="-25000" dirty="0" smtClean="0">
                <a:ea typeface="Cambria Math" panose="02040503050406030204" pitchFamily="18" charset="0"/>
              </a:rPr>
              <a:t>1</a:t>
            </a:r>
            <a:r>
              <a:rPr lang="en-US" dirty="0" smtClean="0">
                <a:ea typeface="Cambria Math" panose="02040503050406030204" pitchFamily="18" charset="0"/>
              </a:rPr>
              <a:t>, T</a:t>
            </a:r>
            <a:r>
              <a:rPr lang="en-US" baseline="-25000" dirty="0">
                <a:ea typeface="Cambria Math" panose="02040503050406030204" pitchFamily="18" charset="0"/>
              </a:rPr>
              <a:t>2</a:t>
            </a:r>
          </a:p>
          <a:p>
            <a:pPr lvl="1">
              <a:spcAft>
                <a:spcPts val="600"/>
              </a:spcAft>
            </a:pPr>
            <a:r>
              <a:rPr lang="en-US" baseline="-25000" dirty="0" smtClean="0">
                <a:ea typeface="Cambria Math" panose="02040503050406030204" pitchFamily="18" charset="0"/>
              </a:rPr>
              <a:t>	</a:t>
            </a:r>
            <a:r>
              <a:rPr lang="en-US" dirty="0" smtClean="0">
                <a:ea typeface="Cambria Math" panose="02040503050406030204" pitchFamily="18" charset="0"/>
              </a:rPr>
              <a:t>Sources of decoherence </a:t>
            </a:r>
            <a:endParaRPr lang="en-US" dirty="0">
              <a:ea typeface="Cambria Math" panose="02040503050406030204" pitchFamily="18" charset="0"/>
            </a:endParaRPr>
          </a:p>
          <a:p>
            <a:pPr lvl="1"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	Reducing decoherence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794772" y="5719341"/>
            <a:ext cx="59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Transmon qubit --- developed to avoid decoherence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15081" y="4555524"/>
            <a:ext cx="4650259" cy="0"/>
          </a:xfrm>
          <a:prstGeom prst="line">
            <a:avLst/>
          </a:prstGeom>
          <a:ln w="19050"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211783" y="4105535"/>
            <a:ext cx="5671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Verified qubit operation (superposition of quantum states)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11784" y="4521189"/>
            <a:ext cx="570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How good does it need to be to do “quantum computing”?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r="12929"/>
          <a:stretch/>
        </p:blipFill>
        <p:spPr bwMode="auto">
          <a:xfrm>
            <a:off x="1269460" y="973"/>
            <a:ext cx="9067800" cy="685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58897" y="6260757"/>
            <a:ext cx="2360141" cy="469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004" y="163420"/>
            <a:ext cx="3576985" cy="380960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400" b="0" dirty="0">
                <a:latin typeface="Arial"/>
                <a:cs typeface="Arial"/>
              </a:rPr>
              <a:t>Sources of</a:t>
            </a:r>
            <a:r>
              <a:rPr sz="2400" spc="-82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Decoherence</a:t>
            </a:r>
          </a:p>
        </p:txBody>
      </p:sp>
      <p:sp>
        <p:nvSpPr>
          <p:cNvPr id="3" name="object 3"/>
          <p:cNvSpPr/>
          <p:nvPr/>
        </p:nvSpPr>
        <p:spPr>
          <a:xfrm>
            <a:off x="2175939" y="1715555"/>
            <a:ext cx="6901532" cy="2571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2925477" y="3773760"/>
            <a:ext cx="831482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451" spc="-5" dirty="0" smtClean="0">
                <a:latin typeface="Arial"/>
                <a:cs typeface="Arial"/>
              </a:rPr>
              <a:t>phonons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97176" y="3123777"/>
            <a:ext cx="995014" cy="1480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 txBox="1"/>
          <p:nvPr/>
        </p:nvSpPr>
        <p:spPr>
          <a:xfrm>
            <a:off x="3366554" y="4663285"/>
            <a:ext cx="780810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451" spc="-5" dirty="0" smtClean="0">
                <a:latin typeface="Arial"/>
                <a:cs typeface="Arial"/>
              </a:rPr>
              <a:t>photons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24439" y="930600"/>
            <a:ext cx="69098" cy="1816131"/>
          </a:xfrm>
          <a:custGeom>
            <a:avLst/>
            <a:gdLst/>
            <a:ahLst/>
            <a:cxnLst/>
            <a:rect l="l" t="t" r="r" b="b"/>
            <a:pathLst>
              <a:path w="76200" h="2002789">
                <a:moveTo>
                  <a:pt x="76200" y="76199"/>
                </a:moveTo>
                <a:lnTo>
                  <a:pt x="38100" y="0"/>
                </a:lnTo>
                <a:lnTo>
                  <a:pt x="0" y="76199"/>
                </a:lnTo>
                <a:lnTo>
                  <a:pt x="28194" y="76199"/>
                </a:lnTo>
                <a:lnTo>
                  <a:pt x="28194" y="63245"/>
                </a:lnTo>
                <a:lnTo>
                  <a:pt x="47244" y="63245"/>
                </a:lnTo>
                <a:lnTo>
                  <a:pt x="47244" y="76199"/>
                </a:lnTo>
                <a:lnTo>
                  <a:pt x="76200" y="76199"/>
                </a:lnTo>
                <a:close/>
              </a:path>
              <a:path w="76200" h="2002789">
                <a:moveTo>
                  <a:pt x="47244" y="76199"/>
                </a:moveTo>
                <a:lnTo>
                  <a:pt x="47244" y="63245"/>
                </a:lnTo>
                <a:lnTo>
                  <a:pt x="28194" y="63245"/>
                </a:lnTo>
                <a:lnTo>
                  <a:pt x="28194" y="76199"/>
                </a:lnTo>
                <a:lnTo>
                  <a:pt x="47244" y="76199"/>
                </a:lnTo>
                <a:close/>
              </a:path>
              <a:path w="76200" h="2002789">
                <a:moveTo>
                  <a:pt x="47244" y="2002536"/>
                </a:moveTo>
                <a:lnTo>
                  <a:pt x="47244" y="76199"/>
                </a:lnTo>
                <a:lnTo>
                  <a:pt x="28194" y="76199"/>
                </a:lnTo>
                <a:lnTo>
                  <a:pt x="28194" y="2002536"/>
                </a:lnTo>
                <a:lnTo>
                  <a:pt x="47244" y="20025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5995527" y="965840"/>
            <a:ext cx="217659" cy="1776976"/>
          </a:xfrm>
          <a:custGeom>
            <a:avLst/>
            <a:gdLst/>
            <a:ahLst/>
            <a:cxnLst/>
            <a:rect l="l" t="t" r="r" b="b"/>
            <a:pathLst>
              <a:path w="240029" h="1959610">
                <a:moveTo>
                  <a:pt x="211943" y="75969"/>
                </a:moveTo>
                <a:lnTo>
                  <a:pt x="164881" y="191217"/>
                </a:lnTo>
                <a:lnTo>
                  <a:pt x="143795" y="288547"/>
                </a:lnTo>
                <a:lnTo>
                  <a:pt x="124333" y="386423"/>
                </a:lnTo>
                <a:lnTo>
                  <a:pt x="106457" y="484786"/>
                </a:lnTo>
                <a:lnTo>
                  <a:pt x="90125" y="583580"/>
                </a:lnTo>
                <a:lnTo>
                  <a:pt x="75298" y="682749"/>
                </a:lnTo>
                <a:lnTo>
                  <a:pt x="61936" y="782236"/>
                </a:lnTo>
                <a:lnTo>
                  <a:pt x="49999" y="881984"/>
                </a:lnTo>
                <a:lnTo>
                  <a:pt x="39446" y="981937"/>
                </a:lnTo>
                <a:lnTo>
                  <a:pt x="30238" y="1082037"/>
                </a:lnTo>
                <a:lnTo>
                  <a:pt x="18860" y="1232342"/>
                </a:lnTo>
                <a:lnTo>
                  <a:pt x="10282" y="1382662"/>
                </a:lnTo>
                <a:lnTo>
                  <a:pt x="4369" y="1532805"/>
                </a:lnTo>
                <a:lnTo>
                  <a:pt x="987" y="1682580"/>
                </a:lnTo>
                <a:lnTo>
                  <a:pt x="0" y="1831796"/>
                </a:lnTo>
                <a:lnTo>
                  <a:pt x="179" y="1881378"/>
                </a:lnTo>
                <a:lnTo>
                  <a:pt x="1703" y="1959102"/>
                </a:lnTo>
                <a:lnTo>
                  <a:pt x="19053" y="1959102"/>
                </a:lnTo>
                <a:lnTo>
                  <a:pt x="19053" y="1829793"/>
                </a:lnTo>
                <a:lnTo>
                  <a:pt x="20136" y="1676805"/>
                </a:lnTo>
                <a:lnTo>
                  <a:pt x="23749" y="1523206"/>
                </a:lnTo>
                <a:lnTo>
                  <a:pt x="30037" y="1369208"/>
                </a:lnTo>
                <a:lnTo>
                  <a:pt x="39146" y="1215026"/>
                </a:lnTo>
                <a:lnTo>
                  <a:pt x="51221" y="1060873"/>
                </a:lnTo>
                <a:lnTo>
                  <a:pt x="60989" y="958227"/>
                </a:lnTo>
                <a:lnTo>
                  <a:pt x="72184" y="855752"/>
                </a:lnTo>
                <a:lnTo>
                  <a:pt x="84847" y="753512"/>
                </a:lnTo>
                <a:lnTo>
                  <a:pt x="99021" y="651571"/>
                </a:lnTo>
                <a:lnTo>
                  <a:pt x="114750" y="549991"/>
                </a:lnTo>
                <a:lnTo>
                  <a:pt x="132076" y="448837"/>
                </a:lnTo>
                <a:lnTo>
                  <a:pt x="151043" y="348171"/>
                </a:lnTo>
                <a:lnTo>
                  <a:pt x="171693" y="248057"/>
                </a:lnTo>
                <a:lnTo>
                  <a:pt x="194070" y="148558"/>
                </a:lnTo>
                <a:lnTo>
                  <a:pt x="205919" y="99060"/>
                </a:lnTo>
                <a:lnTo>
                  <a:pt x="211943" y="75969"/>
                </a:lnTo>
                <a:close/>
              </a:path>
              <a:path w="240029" h="1959610">
                <a:moveTo>
                  <a:pt x="20753" y="1959102"/>
                </a:moveTo>
                <a:lnTo>
                  <a:pt x="19229" y="1880616"/>
                </a:lnTo>
                <a:lnTo>
                  <a:pt x="19053" y="1829793"/>
                </a:lnTo>
                <a:lnTo>
                  <a:pt x="19053" y="1959102"/>
                </a:lnTo>
                <a:lnTo>
                  <a:pt x="20753" y="1959102"/>
                </a:lnTo>
                <a:close/>
              </a:path>
              <a:path w="240029" h="1959610">
                <a:moveTo>
                  <a:pt x="239447" y="83058"/>
                </a:moveTo>
                <a:lnTo>
                  <a:pt x="221921" y="0"/>
                </a:lnTo>
                <a:lnTo>
                  <a:pt x="165533" y="64008"/>
                </a:lnTo>
                <a:lnTo>
                  <a:pt x="193214" y="71142"/>
                </a:lnTo>
                <a:lnTo>
                  <a:pt x="196013" y="59436"/>
                </a:lnTo>
                <a:lnTo>
                  <a:pt x="215063" y="64008"/>
                </a:lnTo>
                <a:lnTo>
                  <a:pt x="215063" y="76773"/>
                </a:lnTo>
                <a:lnTo>
                  <a:pt x="239447" y="83058"/>
                </a:lnTo>
                <a:close/>
              </a:path>
              <a:path w="240029" h="1959610">
                <a:moveTo>
                  <a:pt x="215063" y="64008"/>
                </a:moveTo>
                <a:lnTo>
                  <a:pt x="196013" y="59436"/>
                </a:lnTo>
                <a:lnTo>
                  <a:pt x="193214" y="71142"/>
                </a:lnTo>
                <a:lnTo>
                  <a:pt x="211943" y="75969"/>
                </a:lnTo>
                <a:lnTo>
                  <a:pt x="215063" y="64008"/>
                </a:lnTo>
                <a:close/>
              </a:path>
              <a:path w="240029" h="1959610">
                <a:moveTo>
                  <a:pt x="215063" y="76773"/>
                </a:moveTo>
                <a:lnTo>
                  <a:pt x="215063" y="64008"/>
                </a:lnTo>
                <a:lnTo>
                  <a:pt x="211943" y="75969"/>
                </a:lnTo>
                <a:lnTo>
                  <a:pt x="215063" y="767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4903937" y="952020"/>
            <a:ext cx="217084" cy="1805767"/>
          </a:xfrm>
          <a:custGeom>
            <a:avLst/>
            <a:gdLst/>
            <a:ahLst/>
            <a:cxnLst/>
            <a:rect l="l" t="t" r="r" b="b"/>
            <a:pathLst>
              <a:path w="239395" h="1991360">
                <a:moveTo>
                  <a:pt x="73152" y="64770"/>
                </a:moveTo>
                <a:lnTo>
                  <a:pt x="17526" y="0"/>
                </a:lnTo>
                <a:lnTo>
                  <a:pt x="0" y="83820"/>
                </a:lnTo>
                <a:lnTo>
                  <a:pt x="24384" y="77470"/>
                </a:lnTo>
                <a:lnTo>
                  <a:pt x="24384" y="64008"/>
                </a:lnTo>
                <a:lnTo>
                  <a:pt x="42672" y="59436"/>
                </a:lnTo>
                <a:lnTo>
                  <a:pt x="45913" y="71863"/>
                </a:lnTo>
                <a:lnTo>
                  <a:pt x="73152" y="64770"/>
                </a:lnTo>
                <a:close/>
              </a:path>
              <a:path w="239395" h="1991360">
                <a:moveTo>
                  <a:pt x="45913" y="71863"/>
                </a:moveTo>
                <a:lnTo>
                  <a:pt x="42672" y="59436"/>
                </a:lnTo>
                <a:lnTo>
                  <a:pt x="24384" y="64008"/>
                </a:lnTo>
                <a:lnTo>
                  <a:pt x="27414" y="76680"/>
                </a:lnTo>
                <a:lnTo>
                  <a:pt x="45913" y="71863"/>
                </a:lnTo>
                <a:close/>
              </a:path>
              <a:path w="239395" h="1991360">
                <a:moveTo>
                  <a:pt x="27414" y="76680"/>
                </a:moveTo>
                <a:lnTo>
                  <a:pt x="24384" y="64008"/>
                </a:lnTo>
                <a:lnTo>
                  <a:pt x="24384" y="77470"/>
                </a:lnTo>
                <a:lnTo>
                  <a:pt x="27414" y="76680"/>
                </a:lnTo>
                <a:close/>
              </a:path>
              <a:path w="239395" h="1991360">
                <a:moveTo>
                  <a:pt x="238843" y="1796647"/>
                </a:moveTo>
                <a:lnTo>
                  <a:pt x="238613" y="1746528"/>
                </a:lnTo>
                <a:lnTo>
                  <a:pt x="236277" y="1595730"/>
                </a:lnTo>
                <a:lnTo>
                  <a:pt x="231375" y="1444431"/>
                </a:lnTo>
                <a:lnTo>
                  <a:pt x="223788" y="1292840"/>
                </a:lnTo>
                <a:lnTo>
                  <a:pt x="213392" y="1141163"/>
                </a:lnTo>
                <a:lnTo>
                  <a:pt x="200067" y="989609"/>
                </a:lnTo>
                <a:lnTo>
                  <a:pt x="189497" y="888743"/>
                </a:lnTo>
                <a:lnTo>
                  <a:pt x="177535" y="788086"/>
                </a:lnTo>
                <a:lnTo>
                  <a:pt x="164146" y="687699"/>
                </a:lnTo>
                <a:lnTo>
                  <a:pt x="149292" y="587643"/>
                </a:lnTo>
                <a:lnTo>
                  <a:pt x="132940" y="487980"/>
                </a:lnTo>
                <a:lnTo>
                  <a:pt x="115052" y="388771"/>
                </a:lnTo>
                <a:lnTo>
                  <a:pt x="95592" y="290079"/>
                </a:lnTo>
                <a:lnTo>
                  <a:pt x="74526" y="191964"/>
                </a:lnTo>
                <a:lnTo>
                  <a:pt x="51816" y="94488"/>
                </a:lnTo>
                <a:lnTo>
                  <a:pt x="45913" y="71863"/>
                </a:lnTo>
                <a:lnTo>
                  <a:pt x="27414" y="76680"/>
                </a:lnTo>
                <a:lnTo>
                  <a:pt x="55653" y="196055"/>
                </a:lnTo>
                <a:lnTo>
                  <a:pt x="76848" y="293765"/>
                </a:lnTo>
                <a:lnTo>
                  <a:pt x="96393" y="392118"/>
                </a:lnTo>
                <a:lnTo>
                  <a:pt x="114327" y="491044"/>
                </a:lnTo>
                <a:lnTo>
                  <a:pt x="130694" y="590472"/>
                </a:lnTo>
                <a:lnTo>
                  <a:pt x="145533" y="690332"/>
                </a:lnTo>
                <a:lnTo>
                  <a:pt x="158886" y="790553"/>
                </a:lnTo>
                <a:lnTo>
                  <a:pt x="170794" y="891064"/>
                </a:lnTo>
                <a:lnTo>
                  <a:pt x="181298" y="991795"/>
                </a:lnTo>
                <a:lnTo>
                  <a:pt x="194513" y="1143149"/>
                </a:lnTo>
                <a:lnTo>
                  <a:pt x="204800" y="1294601"/>
                </a:lnTo>
                <a:lnTo>
                  <a:pt x="212299" y="1445912"/>
                </a:lnTo>
                <a:lnTo>
                  <a:pt x="217148" y="1596844"/>
                </a:lnTo>
                <a:lnTo>
                  <a:pt x="219488" y="1747158"/>
                </a:lnTo>
                <a:lnTo>
                  <a:pt x="219734" y="1990416"/>
                </a:lnTo>
                <a:lnTo>
                  <a:pt x="236982" y="1991106"/>
                </a:lnTo>
                <a:lnTo>
                  <a:pt x="238506" y="1896618"/>
                </a:lnTo>
                <a:lnTo>
                  <a:pt x="238843" y="1796647"/>
                </a:lnTo>
                <a:close/>
              </a:path>
              <a:path w="239395" h="1991360">
                <a:moveTo>
                  <a:pt x="219734" y="1990416"/>
                </a:moveTo>
                <a:lnTo>
                  <a:pt x="219734" y="1797085"/>
                </a:lnTo>
                <a:lnTo>
                  <a:pt x="219456" y="1896618"/>
                </a:lnTo>
                <a:lnTo>
                  <a:pt x="217932" y="1990344"/>
                </a:lnTo>
                <a:lnTo>
                  <a:pt x="219734" y="19904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4955070" y="3071262"/>
            <a:ext cx="153744" cy="1013441"/>
          </a:xfrm>
          <a:custGeom>
            <a:avLst/>
            <a:gdLst/>
            <a:ahLst/>
            <a:cxnLst/>
            <a:rect l="l" t="t" r="r" b="b"/>
            <a:pathLst>
              <a:path w="169545" h="1117600">
                <a:moveTo>
                  <a:pt x="169163" y="762"/>
                </a:moveTo>
                <a:lnTo>
                  <a:pt x="150113" y="0"/>
                </a:lnTo>
                <a:lnTo>
                  <a:pt x="144779" y="76200"/>
                </a:lnTo>
                <a:lnTo>
                  <a:pt x="163829" y="76962"/>
                </a:lnTo>
                <a:lnTo>
                  <a:pt x="169163" y="762"/>
                </a:lnTo>
                <a:close/>
              </a:path>
              <a:path w="169545" h="1117600">
                <a:moveTo>
                  <a:pt x="160019" y="134112"/>
                </a:moveTo>
                <a:lnTo>
                  <a:pt x="140969" y="132588"/>
                </a:lnTo>
                <a:lnTo>
                  <a:pt x="140207" y="148590"/>
                </a:lnTo>
                <a:lnTo>
                  <a:pt x="134873" y="208788"/>
                </a:lnTo>
                <a:lnTo>
                  <a:pt x="153923" y="210312"/>
                </a:lnTo>
                <a:lnTo>
                  <a:pt x="159257" y="150114"/>
                </a:lnTo>
                <a:lnTo>
                  <a:pt x="160019" y="134112"/>
                </a:lnTo>
                <a:close/>
              </a:path>
              <a:path w="169545" h="1117600">
                <a:moveTo>
                  <a:pt x="148589" y="267462"/>
                </a:moveTo>
                <a:lnTo>
                  <a:pt x="130301" y="265938"/>
                </a:lnTo>
                <a:lnTo>
                  <a:pt x="122681" y="341376"/>
                </a:lnTo>
                <a:lnTo>
                  <a:pt x="141731" y="342900"/>
                </a:lnTo>
                <a:lnTo>
                  <a:pt x="146303" y="297180"/>
                </a:lnTo>
                <a:lnTo>
                  <a:pt x="148589" y="267462"/>
                </a:lnTo>
                <a:close/>
              </a:path>
              <a:path w="169545" h="1117600">
                <a:moveTo>
                  <a:pt x="135635" y="400050"/>
                </a:moveTo>
                <a:lnTo>
                  <a:pt x="116585" y="397764"/>
                </a:lnTo>
                <a:lnTo>
                  <a:pt x="108203" y="473964"/>
                </a:lnTo>
                <a:lnTo>
                  <a:pt x="127253" y="476250"/>
                </a:lnTo>
                <a:lnTo>
                  <a:pt x="135635" y="400050"/>
                </a:lnTo>
                <a:close/>
              </a:path>
              <a:path w="169545" h="1117600">
                <a:moveTo>
                  <a:pt x="120395" y="532638"/>
                </a:moveTo>
                <a:lnTo>
                  <a:pt x="101345" y="530352"/>
                </a:lnTo>
                <a:lnTo>
                  <a:pt x="91439" y="605790"/>
                </a:lnTo>
                <a:lnTo>
                  <a:pt x="109727" y="608076"/>
                </a:lnTo>
                <a:lnTo>
                  <a:pt x="113537" y="583692"/>
                </a:lnTo>
                <a:lnTo>
                  <a:pt x="120395" y="532638"/>
                </a:lnTo>
                <a:close/>
              </a:path>
              <a:path w="169545" h="1117600">
                <a:moveTo>
                  <a:pt x="102107" y="665226"/>
                </a:moveTo>
                <a:lnTo>
                  <a:pt x="83057" y="662178"/>
                </a:lnTo>
                <a:lnTo>
                  <a:pt x="74675" y="719328"/>
                </a:lnTo>
                <a:lnTo>
                  <a:pt x="71627" y="737616"/>
                </a:lnTo>
                <a:lnTo>
                  <a:pt x="90677" y="740664"/>
                </a:lnTo>
                <a:lnTo>
                  <a:pt x="92963" y="722376"/>
                </a:lnTo>
                <a:lnTo>
                  <a:pt x="102107" y="665226"/>
                </a:lnTo>
                <a:close/>
              </a:path>
              <a:path w="169545" h="1117600">
                <a:moveTo>
                  <a:pt x="81533" y="797052"/>
                </a:moveTo>
                <a:lnTo>
                  <a:pt x="62483" y="794004"/>
                </a:lnTo>
                <a:lnTo>
                  <a:pt x="49529" y="868680"/>
                </a:lnTo>
                <a:lnTo>
                  <a:pt x="67817" y="872490"/>
                </a:lnTo>
                <a:lnTo>
                  <a:pt x="70865" y="858012"/>
                </a:lnTo>
                <a:lnTo>
                  <a:pt x="81533" y="797052"/>
                </a:lnTo>
                <a:close/>
              </a:path>
              <a:path w="169545" h="1117600">
                <a:moveTo>
                  <a:pt x="57911" y="928116"/>
                </a:moveTo>
                <a:lnTo>
                  <a:pt x="38861" y="925068"/>
                </a:lnTo>
                <a:lnTo>
                  <a:pt x="26669" y="986028"/>
                </a:lnTo>
                <a:lnTo>
                  <a:pt x="24383" y="999744"/>
                </a:lnTo>
                <a:lnTo>
                  <a:pt x="42671" y="1003554"/>
                </a:lnTo>
                <a:lnTo>
                  <a:pt x="45719" y="989076"/>
                </a:lnTo>
                <a:lnTo>
                  <a:pt x="57911" y="928116"/>
                </a:lnTo>
                <a:close/>
              </a:path>
              <a:path w="169545" h="1117600">
                <a:moveTo>
                  <a:pt x="31241" y="1059180"/>
                </a:moveTo>
                <a:lnTo>
                  <a:pt x="12191" y="1055370"/>
                </a:lnTo>
                <a:lnTo>
                  <a:pt x="0" y="1113282"/>
                </a:lnTo>
                <a:lnTo>
                  <a:pt x="18287" y="1117092"/>
                </a:lnTo>
                <a:lnTo>
                  <a:pt x="31241" y="1059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/>
          <p:nvPr/>
        </p:nvSpPr>
        <p:spPr>
          <a:xfrm>
            <a:off x="5554842" y="4016527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/>
          <p:cNvSpPr/>
          <p:nvPr/>
        </p:nvSpPr>
        <p:spPr>
          <a:xfrm>
            <a:off x="5554842" y="3895605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/>
          <p:nvPr/>
        </p:nvSpPr>
        <p:spPr>
          <a:xfrm>
            <a:off x="5554842" y="3774683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/>
          <p:nvPr/>
        </p:nvSpPr>
        <p:spPr>
          <a:xfrm>
            <a:off x="5554842" y="3653761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5"/>
          <p:cNvSpPr/>
          <p:nvPr/>
        </p:nvSpPr>
        <p:spPr>
          <a:xfrm>
            <a:off x="5554842" y="3532839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5554842" y="3411917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/>
          <p:nvPr/>
        </p:nvSpPr>
        <p:spPr>
          <a:xfrm>
            <a:off x="5554842" y="3290996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18"/>
          <p:cNvSpPr/>
          <p:nvPr/>
        </p:nvSpPr>
        <p:spPr>
          <a:xfrm>
            <a:off x="5554842" y="3170074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/>
          <p:nvPr/>
        </p:nvSpPr>
        <p:spPr>
          <a:xfrm>
            <a:off x="5554842" y="3074718"/>
            <a:ext cx="17275" cy="43762"/>
          </a:xfrm>
          <a:custGeom>
            <a:avLst/>
            <a:gdLst/>
            <a:ahLst/>
            <a:cxnLst/>
            <a:rect l="l" t="t" r="r" b="b"/>
            <a:pathLst>
              <a:path w="19050" h="48260">
                <a:moveTo>
                  <a:pt x="19050" y="48005"/>
                </a:moveTo>
                <a:lnTo>
                  <a:pt x="19050" y="0"/>
                </a:lnTo>
                <a:lnTo>
                  <a:pt x="0" y="0"/>
                </a:lnTo>
                <a:lnTo>
                  <a:pt x="0" y="48005"/>
                </a:lnTo>
                <a:lnTo>
                  <a:pt x="19050" y="48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object 20"/>
          <p:cNvSpPr/>
          <p:nvPr/>
        </p:nvSpPr>
        <p:spPr>
          <a:xfrm>
            <a:off x="6003981" y="3078173"/>
            <a:ext cx="154319" cy="1024957"/>
          </a:xfrm>
          <a:custGeom>
            <a:avLst/>
            <a:gdLst/>
            <a:ahLst/>
            <a:cxnLst/>
            <a:rect l="l" t="t" r="r" b="b"/>
            <a:pathLst>
              <a:path w="170179" h="1130300">
                <a:moveTo>
                  <a:pt x="24384" y="76200"/>
                </a:moveTo>
                <a:lnTo>
                  <a:pt x="19050" y="0"/>
                </a:lnTo>
                <a:lnTo>
                  <a:pt x="0" y="1524"/>
                </a:lnTo>
                <a:lnTo>
                  <a:pt x="5334" y="77724"/>
                </a:lnTo>
                <a:lnTo>
                  <a:pt x="24384" y="76200"/>
                </a:lnTo>
                <a:close/>
              </a:path>
              <a:path w="170179" h="1130300">
                <a:moveTo>
                  <a:pt x="34290" y="208788"/>
                </a:moveTo>
                <a:lnTo>
                  <a:pt x="28956" y="150876"/>
                </a:lnTo>
                <a:lnTo>
                  <a:pt x="28194" y="133350"/>
                </a:lnTo>
                <a:lnTo>
                  <a:pt x="9144" y="134874"/>
                </a:lnTo>
                <a:lnTo>
                  <a:pt x="9906" y="152400"/>
                </a:lnTo>
                <a:lnTo>
                  <a:pt x="15240" y="210312"/>
                </a:lnTo>
                <a:lnTo>
                  <a:pt x="34290" y="208788"/>
                </a:lnTo>
                <a:close/>
              </a:path>
              <a:path w="170179" h="1130300">
                <a:moveTo>
                  <a:pt x="45720" y="341376"/>
                </a:moveTo>
                <a:lnTo>
                  <a:pt x="38862" y="265938"/>
                </a:lnTo>
                <a:lnTo>
                  <a:pt x="19812" y="267462"/>
                </a:lnTo>
                <a:lnTo>
                  <a:pt x="22860" y="300990"/>
                </a:lnTo>
                <a:lnTo>
                  <a:pt x="27432" y="343662"/>
                </a:lnTo>
                <a:lnTo>
                  <a:pt x="45720" y="341376"/>
                </a:lnTo>
                <a:close/>
              </a:path>
              <a:path w="170179" h="1130300">
                <a:moveTo>
                  <a:pt x="60198" y="473964"/>
                </a:moveTo>
                <a:lnTo>
                  <a:pt x="51816" y="398526"/>
                </a:lnTo>
                <a:lnTo>
                  <a:pt x="32766" y="400812"/>
                </a:lnTo>
                <a:lnTo>
                  <a:pt x="41148" y="476250"/>
                </a:lnTo>
                <a:lnTo>
                  <a:pt x="60198" y="473964"/>
                </a:lnTo>
                <a:close/>
              </a:path>
              <a:path w="170179" h="1130300">
                <a:moveTo>
                  <a:pt x="76962" y="606552"/>
                </a:moveTo>
                <a:lnTo>
                  <a:pt x="67056" y="531114"/>
                </a:lnTo>
                <a:lnTo>
                  <a:pt x="48006" y="533400"/>
                </a:lnTo>
                <a:lnTo>
                  <a:pt x="57912" y="608838"/>
                </a:lnTo>
                <a:lnTo>
                  <a:pt x="76962" y="606552"/>
                </a:lnTo>
                <a:close/>
              </a:path>
              <a:path w="170179" h="1130300">
                <a:moveTo>
                  <a:pt x="96012" y="737616"/>
                </a:moveTo>
                <a:lnTo>
                  <a:pt x="94488" y="728472"/>
                </a:lnTo>
                <a:lnTo>
                  <a:pt x="84582" y="662940"/>
                </a:lnTo>
                <a:lnTo>
                  <a:pt x="66294" y="665226"/>
                </a:lnTo>
                <a:lnTo>
                  <a:pt x="77724" y="740664"/>
                </a:lnTo>
                <a:lnTo>
                  <a:pt x="96012" y="737616"/>
                </a:lnTo>
                <a:close/>
              </a:path>
              <a:path w="170179" h="1130300">
                <a:moveTo>
                  <a:pt x="118110" y="869442"/>
                </a:moveTo>
                <a:lnTo>
                  <a:pt x="105918" y="797052"/>
                </a:lnTo>
                <a:lnTo>
                  <a:pt x="105156" y="794004"/>
                </a:lnTo>
                <a:lnTo>
                  <a:pt x="86868" y="797052"/>
                </a:lnTo>
                <a:lnTo>
                  <a:pt x="86868" y="800100"/>
                </a:lnTo>
                <a:lnTo>
                  <a:pt x="98298" y="867918"/>
                </a:lnTo>
                <a:lnTo>
                  <a:pt x="99822" y="872490"/>
                </a:lnTo>
                <a:lnTo>
                  <a:pt x="118110" y="869442"/>
                </a:lnTo>
                <a:close/>
              </a:path>
              <a:path w="170179" h="1130300">
                <a:moveTo>
                  <a:pt x="143256" y="999744"/>
                </a:moveTo>
                <a:lnTo>
                  <a:pt x="142494" y="997458"/>
                </a:lnTo>
                <a:lnTo>
                  <a:pt x="129540" y="931164"/>
                </a:lnTo>
                <a:lnTo>
                  <a:pt x="128778" y="925830"/>
                </a:lnTo>
                <a:lnTo>
                  <a:pt x="109728" y="928878"/>
                </a:lnTo>
                <a:lnTo>
                  <a:pt x="111252" y="934974"/>
                </a:lnTo>
                <a:lnTo>
                  <a:pt x="123444" y="1000506"/>
                </a:lnTo>
                <a:lnTo>
                  <a:pt x="124206" y="1003554"/>
                </a:lnTo>
                <a:lnTo>
                  <a:pt x="143256" y="999744"/>
                </a:lnTo>
                <a:close/>
              </a:path>
              <a:path w="170179" h="1130300">
                <a:moveTo>
                  <a:pt x="169926" y="1125474"/>
                </a:moveTo>
                <a:lnTo>
                  <a:pt x="156210" y="1062228"/>
                </a:lnTo>
                <a:lnTo>
                  <a:pt x="154686" y="1056132"/>
                </a:lnTo>
                <a:lnTo>
                  <a:pt x="136398" y="1059942"/>
                </a:lnTo>
                <a:lnTo>
                  <a:pt x="137160" y="1066038"/>
                </a:lnTo>
                <a:lnTo>
                  <a:pt x="151638" y="1130046"/>
                </a:lnTo>
                <a:lnTo>
                  <a:pt x="169926" y="11254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object 21"/>
          <p:cNvSpPr/>
          <p:nvPr/>
        </p:nvSpPr>
        <p:spPr>
          <a:xfrm>
            <a:off x="7016961" y="2615214"/>
            <a:ext cx="304032" cy="248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object 22"/>
          <p:cNvSpPr txBox="1"/>
          <p:nvPr/>
        </p:nvSpPr>
        <p:spPr>
          <a:xfrm>
            <a:off x="7553970" y="2418572"/>
            <a:ext cx="1672753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451" spc="-5" dirty="0">
                <a:latin typeface="Arial"/>
                <a:cs typeface="Arial"/>
              </a:rPr>
              <a:t>charge</a:t>
            </a:r>
            <a:r>
              <a:rPr sz="1451" spc="-54" dirty="0">
                <a:latin typeface="Arial"/>
                <a:cs typeface="Arial"/>
              </a:rPr>
              <a:t> </a:t>
            </a:r>
            <a:r>
              <a:rPr sz="1451" spc="-5" dirty="0" smtClean="0">
                <a:latin typeface="Arial"/>
                <a:cs typeface="Arial"/>
              </a:rPr>
              <a:t>fluctuations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17870" y="2285615"/>
            <a:ext cx="121613" cy="1741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object 24"/>
          <p:cNvSpPr txBox="1"/>
          <p:nvPr/>
        </p:nvSpPr>
        <p:spPr>
          <a:xfrm>
            <a:off x="2263809" y="1787437"/>
            <a:ext cx="2379283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451" spc="-5" dirty="0">
                <a:latin typeface="Arial"/>
                <a:cs typeface="Arial"/>
              </a:rPr>
              <a:t>paramagnetic/nuclear</a:t>
            </a:r>
            <a:r>
              <a:rPr sz="1451" spc="-41" dirty="0">
                <a:latin typeface="Arial"/>
                <a:cs typeface="Arial"/>
              </a:rPr>
              <a:t> </a:t>
            </a:r>
            <a:r>
              <a:rPr sz="1451" spc="-5" dirty="0" smtClean="0">
                <a:latin typeface="Arial"/>
                <a:cs typeface="Arial"/>
              </a:rPr>
              <a:t>spins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10690" y="2412066"/>
            <a:ext cx="84299" cy="196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6" name="object 26"/>
          <p:cNvSpPr/>
          <p:nvPr/>
        </p:nvSpPr>
        <p:spPr>
          <a:xfrm>
            <a:off x="4343551" y="2094213"/>
            <a:ext cx="191401" cy="946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7" name="object 27"/>
          <p:cNvSpPr/>
          <p:nvPr/>
        </p:nvSpPr>
        <p:spPr>
          <a:xfrm>
            <a:off x="7260165" y="2197321"/>
            <a:ext cx="98239" cy="3596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8" name="object 28"/>
          <p:cNvSpPr/>
          <p:nvPr/>
        </p:nvSpPr>
        <p:spPr>
          <a:xfrm>
            <a:off x="6652803" y="1338970"/>
            <a:ext cx="69674" cy="1001349"/>
          </a:xfrm>
          <a:custGeom>
            <a:avLst/>
            <a:gdLst/>
            <a:ahLst/>
            <a:cxnLst/>
            <a:rect l="l" t="t" r="r" b="b"/>
            <a:pathLst>
              <a:path w="76834" h="1104264">
                <a:moveTo>
                  <a:pt x="76212" y="76200"/>
                </a:moveTo>
                <a:lnTo>
                  <a:pt x="38112" y="0"/>
                </a:lnTo>
                <a:lnTo>
                  <a:pt x="0" y="76200"/>
                </a:lnTo>
                <a:lnTo>
                  <a:pt x="28193" y="76200"/>
                </a:lnTo>
                <a:lnTo>
                  <a:pt x="28193" y="63246"/>
                </a:lnTo>
                <a:lnTo>
                  <a:pt x="47243" y="63246"/>
                </a:lnTo>
                <a:lnTo>
                  <a:pt x="47243" y="76200"/>
                </a:lnTo>
                <a:lnTo>
                  <a:pt x="76212" y="76200"/>
                </a:lnTo>
                <a:close/>
              </a:path>
              <a:path w="76834" h="1104264">
                <a:moveTo>
                  <a:pt x="47243" y="76200"/>
                </a:moveTo>
                <a:lnTo>
                  <a:pt x="47243" y="63246"/>
                </a:lnTo>
                <a:lnTo>
                  <a:pt x="28193" y="63246"/>
                </a:lnTo>
                <a:lnTo>
                  <a:pt x="28193" y="76200"/>
                </a:lnTo>
                <a:lnTo>
                  <a:pt x="47243" y="76200"/>
                </a:lnTo>
                <a:close/>
              </a:path>
              <a:path w="76834" h="1104264">
                <a:moveTo>
                  <a:pt x="47243" y="1104138"/>
                </a:moveTo>
                <a:lnTo>
                  <a:pt x="47243" y="76200"/>
                </a:lnTo>
                <a:lnTo>
                  <a:pt x="28193" y="76200"/>
                </a:lnTo>
                <a:lnTo>
                  <a:pt x="28193" y="1104138"/>
                </a:lnTo>
                <a:lnTo>
                  <a:pt x="47243" y="1104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9" name="object 29"/>
          <p:cNvSpPr/>
          <p:nvPr/>
        </p:nvSpPr>
        <p:spPr>
          <a:xfrm>
            <a:off x="6678369" y="3329000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0" name="object 30"/>
          <p:cNvSpPr/>
          <p:nvPr/>
        </p:nvSpPr>
        <p:spPr>
          <a:xfrm>
            <a:off x="6678369" y="3208078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1" name="object 31"/>
          <p:cNvSpPr/>
          <p:nvPr/>
        </p:nvSpPr>
        <p:spPr>
          <a:xfrm>
            <a:off x="6678369" y="3087156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2" name="object 32"/>
          <p:cNvSpPr/>
          <p:nvPr/>
        </p:nvSpPr>
        <p:spPr>
          <a:xfrm>
            <a:off x="6678369" y="2966234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3" name="object 33"/>
          <p:cNvSpPr/>
          <p:nvPr/>
        </p:nvSpPr>
        <p:spPr>
          <a:xfrm>
            <a:off x="6678369" y="2845312"/>
            <a:ext cx="17275" cy="69098"/>
          </a:xfrm>
          <a:custGeom>
            <a:avLst/>
            <a:gdLst/>
            <a:ahLst/>
            <a:cxnLst/>
            <a:rect l="l" t="t" r="r" b="b"/>
            <a:pathLst>
              <a:path w="19050" h="76200">
                <a:moveTo>
                  <a:pt x="19050" y="76200"/>
                </a:moveTo>
                <a:lnTo>
                  <a:pt x="19050" y="0"/>
                </a:lnTo>
                <a:lnTo>
                  <a:pt x="0" y="0"/>
                </a:lnTo>
                <a:lnTo>
                  <a:pt x="0" y="76200"/>
                </a:lnTo>
                <a:lnTo>
                  <a:pt x="190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4" name="object 34"/>
          <p:cNvSpPr/>
          <p:nvPr/>
        </p:nvSpPr>
        <p:spPr>
          <a:xfrm>
            <a:off x="6678369" y="2785887"/>
            <a:ext cx="17275" cy="8061"/>
          </a:xfrm>
          <a:custGeom>
            <a:avLst/>
            <a:gdLst/>
            <a:ahLst/>
            <a:cxnLst/>
            <a:rect l="l" t="t" r="r" b="b"/>
            <a:pathLst>
              <a:path w="19050" h="8889">
                <a:moveTo>
                  <a:pt x="19050" y="8382"/>
                </a:moveTo>
                <a:lnTo>
                  <a:pt x="19050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5" name="object 35"/>
          <p:cNvSpPr txBox="1"/>
          <p:nvPr/>
        </p:nvSpPr>
        <p:spPr>
          <a:xfrm>
            <a:off x="4823725" y="581827"/>
            <a:ext cx="3022472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451" spc="-5" dirty="0">
                <a:latin typeface="Arial"/>
                <a:cs typeface="Arial"/>
              </a:rPr>
              <a:t>magnetic-field </a:t>
            </a:r>
            <a:r>
              <a:rPr sz="1451" spc="-5" dirty="0" smtClean="0">
                <a:latin typeface="Arial"/>
                <a:cs typeface="Arial"/>
              </a:rPr>
              <a:t>noise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66703" y="3671727"/>
            <a:ext cx="3479096" cy="14213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7" name="object 37"/>
          <p:cNvSpPr/>
          <p:nvPr/>
        </p:nvSpPr>
        <p:spPr>
          <a:xfrm>
            <a:off x="4958525" y="2616166"/>
            <a:ext cx="566030" cy="564302"/>
          </a:xfrm>
          <a:custGeom>
            <a:avLst/>
            <a:gdLst/>
            <a:ahLst/>
            <a:cxnLst/>
            <a:rect l="l" t="t" r="r" b="b"/>
            <a:pathLst>
              <a:path w="624204" h="622300">
                <a:moveTo>
                  <a:pt x="624078" y="310608"/>
                </a:moveTo>
                <a:lnTo>
                  <a:pt x="614058" y="235710"/>
                </a:lnTo>
                <a:lnTo>
                  <a:pt x="601458" y="196394"/>
                </a:lnTo>
                <a:lnTo>
                  <a:pt x="585113" y="160655"/>
                </a:lnTo>
                <a:lnTo>
                  <a:pt x="542613" y="99912"/>
                </a:lnTo>
                <a:lnTo>
                  <a:pt x="489420" y="53480"/>
                </a:lnTo>
                <a:lnTo>
                  <a:pt x="428394" y="21357"/>
                </a:lnTo>
                <a:lnTo>
                  <a:pt x="362397" y="3542"/>
                </a:lnTo>
                <a:lnTo>
                  <a:pt x="328428" y="0"/>
                </a:lnTo>
                <a:lnTo>
                  <a:pt x="294289" y="34"/>
                </a:lnTo>
                <a:lnTo>
                  <a:pt x="226931" y="10832"/>
                </a:lnTo>
                <a:lnTo>
                  <a:pt x="163184" y="35934"/>
                </a:lnTo>
                <a:lnTo>
                  <a:pt x="105909" y="75340"/>
                </a:lnTo>
                <a:lnTo>
                  <a:pt x="57966" y="129048"/>
                </a:lnTo>
                <a:lnTo>
                  <a:pt x="22218" y="197057"/>
                </a:lnTo>
                <a:lnTo>
                  <a:pt x="9810" y="236424"/>
                </a:lnTo>
                <a:lnTo>
                  <a:pt x="1523" y="279366"/>
                </a:lnTo>
                <a:lnTo>
                  <a:pt x="0" y="294606"/>
                </a:lnTo>
                <a:lnTo>
                  <a:pt x="0" y="326610"/>
                </a:lnTo>
                <a:lnTo>
                  <a:pt x="1524" y="342612"/>
                </a:lnTo>
                <a:lnTo>
                  <a:pt x="3810" y="358614"/>
                </a:lnTo>
                <a:lnTo>
                  <a:pt x="9144" y="380093"/>
                </a:lnTo>
                <a:lnTo>
                  <a:pt x="9144" y="310608"/>
                </a:lnTo>
                <a:lnTo>
                  <a:pt x="9905" y="295368"/>
                </a:lnTo>
                <a:lnTo>
                  <a:pt x="24246" y="217302"/>
                </a:lnTo>
                <a:lnTo>
                  <a:pt x="42593" y="173105"/>
                </a:lnTo>
                <a:lnTo>
                  <a:pt x="67318" y="132887"/>
                </a:lnTo>
                <a:lnTo>
                  <a:pt x="97742" y="97237"/>
                </a:lnTo>
                <a:lnTo>
                  <a:pt x="133190" y="66742"/>
                </a:lnTo>
                <a:lnTo>
                  <a:pt x="172982" y="41992"/>
                </a:lnTo>
                <a:lnTo>
                  <a:pt x="216442" y="23575"/>
                </a:lnTo>
                <a:lnTo>
                  <a:pt x="262893" y="12080"/>
                </a:lnTo>
                <a:lnTo>
                  <a:pt x="311658" y="8094"/>
                </a:lnTo>
                <a:lnTo>
                  <a:pt x="328428" y="8895"/>
                </a:lnTo>
                <a:lnTo>
                  <a:pt x="389139" y="18153"/>
                </a:lnTo>
                <a:lnTo>
                  <a:pt x="432676" y="33390"/>
                </a:lnTo>
                <a:lnTo>
                  <a:pt x="472925" y="54763"/>
                </a:lnTo>
                <a:lnTo>
                  <a:pt x="509302" y="81704"/>
                </a:lnTo>
                <a:lnTo>
                  <a:pt x="541222" y="113649"/>
                </a:lnTo>
                <a:lnTo>
                  <a:pt x="568102" y="150030"/>
                </a:lnTo>
                <a:lnTo>
                  <a:pt x="589355" y="190281"/>
                </a:lnTo>
                <a:lnTo>
                  <a:pt x="604399" y="233836"/>
                </a:lnTo>
                <a:lnTo>
                  <a:pt x="612648" y="280128"/>
                </a:lnTo>
                <a:lnTo>
                  <a:pt x="614172" y="295368"/>
                </a:lnTo>
                <a:lnTo>
                  <a:pt x="614172" y="382539"/>
                </a:lnTo>
                <a:lnTo>
                  <a:pt x="620143" y="353527"/>
                </a:lnTo>
                <a:lnTo>
                  <a:pt x="624078" y="310608"/>
                </a:lnTo>
                <a:close/>
              </a:path>
              <a:path w="624204" h="622300">
                <a:moveTo>
                  <a:pt x="614172" y="382539"/>
                </a:moveTo>
                <a:lnTo>
                  <a:pt x="614172" y="326610"/>
                </a:lnTo>
                <a:lnTo>
                  <a:pt x="607800" y="370232"/>
                </a:lnTo>
                <a:lnTo>
                  <a:pt x="596920" y="410312"/>
                </a:lnTo>
                <a:lnTo>
                  <a:pt x="581925" y="446832"/>
                </a:lnTo>
                <a:lnTo>
                  <a:pt x="541162" y="509111"/>
                </a:lnTo>
                <a:lnTo>
                  <a:pt x="488658" y="556912"/>
                </a:lnTo>
                <a:lnTo>
                  <a:pt x="427559" y="590075"/>
                </a:lnTo>
                <a:lnTo>
                  <a:pt x="361012" y="608444"/>
                </a:lnTo>
                <a:lnTo>
                  <a:pt x="311658" y="611958"/>
                </a:lnTo>
                <a:lnTo>
                  <a:pt x="292163" y="611861"/>
                </a:lnTo>
                <a:lnTo>
                  <a:pt x="224158" y="600168"/>
                </a:lnTo>
                <a:lnTo>
                  <a:pt x="160145" y="573207"/>
                </a:lnTo>
                <a:lnTo>
                  <a:pt x="103269" y="530820"/>
                </a:lnTo>
                <a:lnTo>
                  <a:pt x="56677" y="472849"/>
                </a:lnTo>
                <a:lnTo>
                  <a:pt x="38220" y="437971"/>
                </a:lnTo>
                <a:lnTo>
                  <a:pt x="23515" y="399137"/>
                </a:lnTo>
                <a:lnTo>
                  <a:pt x="12954" y="356328"/>
                </a:lnTo>
                <a:lnTo>
                  <a:pt x="9144" y="310608"/>
                </a:lnTo>
                <a:lnTo>
                  <a:pt x="9144" y="380093"/>
                </a:lnTo>
                <a:lnTo>
                  <a:pt x="28310" y="438471"/>
                </a:lnTo>
                <a:lnTo>
                  <a:pt x="45852" y="472884"/>
                </a:lnTo>
                <a:lnTo>
                  <a:pt x="89851" y="530808"/>
                </a:lnTo>
                <a:lnTo>
                  <a:pt x="143509" y="574365"/>
                </a:lnTo>
                <a:lnTo>
                  <a:pt x="204154" y="603760"/>
                </a:lnTo>
                <a:lnTo>
                  <a:pt x="269112" y="619195"/>
                </a:lnTo>
                <a:lnTo>
                  <a:pt x="302374" y="621742"/>
                </a:lnTo>
                <a:lnTo>
                  <a:pt x="335713" y="620876"/>
                </a:lnTo>
                <a:lnTo>
                  <a:pt x="401283" y="609005"/>
                </a:lnTo>
                <a:lnTo>
                  <a:pt x="463150" y="583788"/>
                </a:lnTo>
                <a:lnTo>
                  <a:pt x="518642" y="545428"/>
                </a:lnTo>
                <a:lnTo>
                  <a:pt x="565087" y="494128"/>
                </a:lnTo>
                <a:lnTo>
                  <a:pt x="599811" y="430093"/>
                </a:lnTo>
                <a:lnTo>
                  <a:pt x="611943" y="393364"/>
                </a:lnTo>
                <a:lnTo>
                  <a:pt x="614172" y="38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8" name="object 38"/>
          <p:cNvSpPr/>
          <p:nvPr/>
        </p:nvSpPr>
        <p:spPr>
          <a:xfrm>
            <a:off x="6182255" y="4506432"/>
            <a:ext cx="305413" cy="2487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9" name="object 39"/>
          <p:cNvSpPr/>
          <p:nvPr/>
        </p:nvSpPr>
        <p:spPr>
          <a:xfrm>
            <a:off x="4958525" y="2951031"/>
            <a:ext cx="341460" cy="1339354"/>
          </a:xfrm>
          <a:custGeom>
            <a:avLst/>
            <a:gdLst/>
            <a:ahLst/>
            <a:cxnLst/>
            <a:rect l="l" t="t" r="r" b="b"/>
            <a:pathLst>
              <a:path w="376554" h="1477010">
                <a:moveTo>
                  <a:pt x="376428" y="1474470"/>
                </a:moveTo>
                <a:lnTo>
                  <a:pt x="9144" y="0"/>
                </a:lnTo>
                <a:lnTo>
                  <a:pt x="0" y="2286"/>
                </a:lnTo>
                <a:lnTo>
                  <a:pt x="366522" y="1476756"/>
                </a:lnTo>
                <a:lnTo>
                  <a:pt x="376428" y="14744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0" name="object 40"/>
          <p:cNvSpPr/>
          <p:nvPr/>
        </p:nvSpPr>
        <p:spPr>
          <a:xfrm>
            <a:off x="5517529" y="2782433"/>
            <a:ext cx="3173912" cy="897701"/>
          </a:xfrm>
          <a:custGeom>
            <a:avLst/>
            <a:gdLst/>
            <a:ahLst/>
            <a:cxnLst/>
            <a:rect l="l" t="t" r="r" b="b"/>
            <a:pathLst>
              <a:path w="3500120" h="989964">
                <a:moveTo>
                  <a:pt x="3499866" y="980693"/>
                </a:moveTo>
                <a:lnTo>
                  <a:pt x="2286" y="0"/>
                </a:lnTo>
                <a:lnTo>
                  <a:pt x="0" y="9144"/>
                </a:lnTo>
                <a:lnTo>
                  <a:pt x="3496818" y="989837"/>
                </a:lnTo>
                <a:lnTo>
                  <a:pt x="3499866" y="9806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1" name="object 41"/>
          <p:cNvSpPr txBox="1"/>
          <p:nvPr/>
        </p:nvSpPr>
        <p:spPr>
          <a:xfrm>
            <a:off x="4917420" y="5203754"/>
            <a:ext cx="3844741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448562">
              <a:spcBef>
                <a:spcPts val="91"/>
              </a:spcBef>
            </a:pPr>
            <a:r>
              <a:rPr lang="en-US" sz="1451" spc="-5" dirty="0" smtClean="0">
                <a:latin typeface="Arial"/>
                <a:cs typeface="Arial"/>
              </a:rPr>
              <a:t>critical current</a:t>
            </a:r>
            <a:r>
              <a:rPr sz="1451" spc="-23" dirty="0" smtClean="0">
                <a:latin typeface="Arial"/>
                <a:cs typeface="Arial"/>
              </a:rPr>
              <a:t> </a:t>
            </a:r>
            <a:r>
              <a:rPr sz="1451" spc="-5" dirty="0" smtClean="0">
                <a:latin typeface="Arial"/>
                <a:cs typeface="Arial"/>
              </a:rPr>
              <a:t>fluctuations</a:t>
            </a:r>
            <a:r>
              <a:rPr lang="en-US" sz="1451" spc="-5" dirty="0" smtClean="0">
                <a:latin typeface="Arial"/>
                <a:cs typeface="Arial"/>
              </a:rPr>
              <a:t> from charges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617653" y="3755569"/>
            <a:ext cx="1057203" cy="45816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451" spc="-5" dirty="0">
                <a:latin typeface="Arial"/>
                <a:cs typeface="Arial"/>
              </a:rPr>
              <a:t>quasiparticle  </a:t>
            </a:r>
            <a:r>
              <a:rPr sz="1451" spc="-5" dirty="0" smtClean="0">
                <a:latin typeface="Arial"/>
                <a:cs typeface="Arial"/>
              </a:rPr>
              <a:t>tunneling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348782" y="3952953"/>
            <a:ext cx="119539" cy="1155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4" name="object 44"/>
          <p:cNvSpPr/>
          <p:nvPr/>
        </p:nvSpPr>
        <p:spPr>
          <a:xfrm>
            <a:off x="6464176" y="3975759"/>
            <a:ext cx="1056627" cy="69098"/>
          </a:xfrm>
          <a:custGeom>
            <a:avLst/>
            <a:gdLst/>
            <a:ahLst/>
            <a:cxnLst/>
            <a:rect l="l" t="t" r="r" b="b"/>
            <a:pathLst>
              <a:path w="1165225" h="76200">
                <a:moveTo>
                  <a:pt x="1101852" y="42671"/>
                </a:moveTo>
                <a:lnTo>
                  <a:pt x="1101852" y="32765"/>
                </a:lnTo>
                <a:lnTo>
                  <a:pt x="0" y="32765"/>
                </a:lnTo>
                <a:lnTo>
                  <a:pt x="0" y="42671"/>
                </a:lnTo>
                <a:lnTo>
                  <a:pt x="1101852" y="42671"/>
                </a:lnTo>
                <a:close/>
              </a:path>
              <a:path w="1165225" h="76200">
                <a:moveTo>
                  <a:pt x="1165097" y="38100"/>
                </a:moveTo>
                <a:lnTo>
                  <a:pt x="1088897" y="0"/>
                </a:lnTo>
                <a:lnTo>
                  <a:pt x="1088897" y="32765"/>
                </a:lnTo>
                <a:lnTo>
                  <a:pt x="1101852" y="32765"/>
                </a:lnTo>
                <a:lnTo>
                  <a:pt x="1101852" y="69722"/>
                </a:lnTo>
                <a:lnTo>
                  <a:pt x="1165097" y="38100"/>
                </a:lnTo>
                <a:close/>
              </a:path>
              <a:path w="1165225" h="76200">
                <a:moveTo>
                  <a:pt x="1101852" y="69722"/>
                </a:moveTo>
                <a:lnTo>
                  <a:pt x="1101852" y="42671"/>
                </a:lnTo>
                <a:lnTo>
                  <a:pt x="1088897" y="42671"/>
                </a:lnTo>
                <a:lnTo>
                  <a:pt x="1088897" y="76200"/>
                </a:lnTo>
                <a:lnTo>
                  <a:pt x="1101852" y="697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5" name="object 45"/>
          <p:cNvSpPr/>
          <p:nvPr/>
        </p:nvSpPr>
        <p:spPr>
          <a:xfrm>
            <a:off x="6603823" y="4572845"/>
            <a:ext cx="187095" cy="3371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6" name="object 46"/>
          <p:cNvSpPr/>
          <p:nvPr/>
        </p:nvSpPr>
        <p:spPr>
          <a:xfrm>
            <a:off x="2331410" y="2599322"/>
            <a:ext cx="2162083" cy="8478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7" name="object 47"/>
          <p:cNvSpPr txBox="1"/>
          <p:nvPr/>
        </p:nvSpPr>
        <p:spPr>
          <a:xfrm>
            <a:off x="2108447" y="2466884"/>
            <a:ext cx="1210947" cy="45816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451" spc="-5" dirty="0">
                <a:latin typeface="Arial"/>
                <a:cs typeface="Arial"/>
              </a:rPr>
              <a:t>environment  circuit</a:t>
            </a:r>
            <a:r>
              <a:rPr sz="1451" spc="-73" dirty="0">
                <a:latin typeface="Arial"/>
                <a:cs typeface="Arial"/>
              </a:rPr>
              <a:t> </a:t>
            </a:r>
            <a:r>
              <a:rPr sz="1451" spc="-5" dirty="0" smtClean="0">
                <a:latin typeface="Arial"/>
                <a:cs typeface="Arial"/>
              </a:rPr>
              <a:t>modes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49" name="object 41"/>
          <p:cNvSpPr txBox="1"/>
          <p:nvPr/>
        </p:nvSpPr>
        <p:spPr>
          <a:xfrm>
            <a:off x="8379579" y="2953091"/>
            <a:ext cx="2099780" cy="52792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448562">
              <a:spcBef>
                <a:spcPts val="91"/>
              </a:spcBef>
            </a:pPr>
            <a:r>
              <a:rPr lang="en-US" sz="1451" spc="-5" dirty="0" smtClean="0">
                <a:latin typeface="Arial"/>
                <a:cs typeface="Arial"/>
              </a:rPr>
              <a:t>dielectric losses</a:t>
            </a:r>
            <a:endParaRPr sz="1451" dirty="0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endParaRPr sz="1904" dirty="0">
              <a:latin typeface="Times New Roman"/>
              <a:cs typeface="Times New Roman"/>
            </a:endParaRPr>
          </a:p>
        </p:txBody>
      </p:sp>
      <p:sp>
        <p:nvSpPr>
          <p:cNvPr id="50" name="object 41"/>
          <p:cNvSpPr txBox="1"/>
          <p:nvPr/>
        </p:nvSpPr>
        <p:spPr>
          <a:xfrm>
            <a:off x="2131396" y="5998804"/>
            <a:ext cx="6560045" cy="45816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448562">
              <a:spcBef>
                <a:spcPts val="91"/>
              </a:spcBef>
            </a:pPr>
            <a:r>
              <a:rPr lang="en-US" sz="1451" spc="-5" dirty="0" smtClean="0">
                <a:latin typeface="Arial"/>
                <a:cs typeface="Arial"/>
              </a:rPr>
              <a:t>Bottom line is that anything and everything matters --- and if does not now, it will at some point as circuits scale in size and complexity</a:t>
            </a:r>
            <a:endParaRPr sz="145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1" y="-13403"/>
            <a:ext cx="7772400" cy="533400"/>
          </a:xfrm>
        </p:spPr>
        <p:txBody>
          <a:bodyPr/>
          <a:lstStyle/>
          <a:p>
            <a:r>
              <a:rPr lang="en-US" altLang="en-US" sz="2000" b="1" dirty="0">
                <a:solidFill>
                  <a:srgbClr val="A50021"/>
                </a:solidFill>
                <a:latin typeface="+mn-lt"/>
              </a:rPr>
              <a:t>Sources of low frequency noise in </a:t>
            </a:r>
            <a:r>
              <a:rPr lang="en-US" altLang="en-US" sz="2000" b="1" dirty="0" smtClean="0">
                <a:solidFill>
                  <a:srgbClr val="A50021"/>
                </a:solidFill>
                <a:latin typeface="+mn-lt"/>
              </a:rPr>
              <a:t>superconducting qubits</a:t>
            </a:r>
            <a:endParaRPr lang="en-US" altLang="en-US" sz="20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940425" y="910831"/>
            <a:ext cx="44196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Critical current noise</a:t>
            </a:r>
            <a:r>
              <a:rPr lang="en-US" altLang="en-US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… </a:t>
            </a:r>
            <a:r>
              <a:rPr lang="en-US" altLang="en-US" sz="1800" i="1" dirty="0">
                <a:solidFill>
                  <a:srgbClr val="000099"/>
                </a:solidFill>
                <a:latin typeface="Comic Sans MS" panose="030F0702030302020204" pitchFamily="66" charset="0"/>
              </a:rPr>
              <a:t>charge motion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981201" y="885826"/>
            <a:ext cx="305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800" b="1" baseline="0" dirty="0">
                <a:solidFill>
                  <a:srgbClr val="000099"/>
                </a:solidFill>
                <a:latin typeface="Comic Sans MS" panose="030F0702030302020204" pitchFamily="66" charset="0"/>
              </a:rPr>
              <a:t>Flux noise</a:t>
            </a:r>
            <a:r>
              <a:rPr lang="en-US" altLang="en-US" sz="1800" baseline="0" dirty="0">
                <a:solidFill>
                  <a:srgbClr val="000099"/>
                </a:solidFill>
                <a:latin typeface="Comic Sans MS" panose="030F0702030302020204" pitchFamily="66" charset="0"/>
              </a:rPr>
              <a:t> … </a:t>
            </a:r>
            <a:r>
              <a:rPr lang="en-US" altLang="en-US" sz="1800" i="1" baseline="0" dirty="0">
                <a:solidFill>
                  <a:srgbClr val="000099"/>
                </a:solidFill>
                <a:latin typeface="Comic Sans MS" panose="030F0702030302020204" pitchFamily="66" charset="0"/>
              </a:rPr>
              <a:t>vortex motion</a:t>
            </a:r>
          </a:p>
        </p:txBody>
      </p:sp>
      <p:sp>
        <p:nvSpPr>
          <p:cNvPr id="7173" name="Rectangle 20"/>
          <p:cNvSpPr>
            <a:spLocks noChangeArrowheads="1"/>
          </p:cNvSpPr>
          <p:nvPr/>
        </p:nvSpPr>
        <p:spPr bwMode="auto">
          <a:xfrm>
            <a:off x="1449859" y="1576388"/>
            <a:ext cx="274114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1600" baseline="0" dirty="0" smtClean="0">
                <a:latin typeface="Comic Sans MS" panose="030F0702030302020204" pitchFamily="66" charset="0"/>
              </a:rPr>
              <a:t>Magnetic moments and/or vortices </a:t>
            </a:r>
            <a:r>
              <a:rPr lang="en-US" altLang="en-US" sz="1600" baseline="0" dirty="0">
                <a:latin typeface="Comic Sans MS" panose="030F0702030302020204" pitchFamily="66" charset="0"/>
              </a:rPr>
              <a:t>hopping in SC film induces flux changes in </a:t>
            </a:r>
            <a:r>
              <a:rPr lang="en-US" altLang="en-US" sz="1600" baseline="0" dirty="0" smtClean="0">
                <a:latin typeface="Comic Sans MS" panose="030F0702030302020204" pitchFamily="66" charset="0"/>
              </a:rPr>
              <a:t>qubit loops</a:t>
            </a:r>
            <a:endParaRPr lang="en-US" altLang="en-US" sz="1600" baseline="0" dirty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US" altLang="en-US" sz="1600" baseline="0" dirty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en-US" baseline="0" dirty="0">
                <a:latin typeface="Comic Sans MS" panose="030F0702030302020204" pitchFamily="66" charset="0"/>
              </a:rPr>
              <a:t>dominates for large loops</a:t>
            </a:r>
          </a:p>
          <a:p>
            <a:pPr>
              <a:lnSpc>
                <a:spcPct val="120000"/>
              </a:lnSpc>
            </a:pPr>
            <a:r>
              <a:rPr lang="en-US" altLang="en-US" baseline="0" dirty="0">
                <a:latin typeface="Comic Sans MS" panose="030F0702030302020204" pitchFamily="66" charset="0"/>
              </a:rPr>
              <a:t>and large junctions</a:t>
            </a:r>
          </a:p>
        </p:txBody>
      </p:sp>
      <p:sp>
        <p:nvSpPr>
          <p:cNvPr id="7174" name="Rectangle 21"/>
          <p:cNvSpPr>
            <a:spLocks noChangeArrowheads="1"/>
          </p:cNvSpPr>
          <p:nvPr/>
        </p:nvSpPr>
        <p:spPr bwMode="auto">
          <a:xfrm>
            <a:off x="7391401" y="1462089"/>
            <a:ext cx="31019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1600" baseline="0">
                <a:latin typeface="Comic Sans MS" panose="030F0702030302020204" pitchFamily="66" charset="0"/>
              </a:rPr>
              <a:t>Charge trapping in Josephson junction barrier blocks tunneling in localized region  </a:t>
            </a:r>
            <a:r>
              <a:rPr lang="en-US" altLang="en-US" sz="1600" baseline="0">
                <a:latin typeface="Comic Sans MS" panose="030F0702030302020204" pitchFamily="66" charset="0"/>
                <a:sym typeface="Wingdings 3" panose="05040102010807070707" pitchFamily="18" charset="2"/>
              </a:rPr>
              <a:t>  change in critical current</a:t>
            </a:r>
            <a:endParaRPr lang="en-US" altLang="en-US" sz="1600" baseline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US" altLang="en-US" baseline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en-US" baseline="0">
                <a:latin typeface="Comic Sans MS" panose="030F0702030302020204" pitchFamily="66" charset="0"/>
              </a:rPr>
              <a:t>dominates for small loops</a:t>
            </a:r>
          </a:p>
          <a:p>
            <a:pPr>
              <a:lnSpc>
                <a:spcPct val="120000"/>
              </a:lnSpc>
            </a:pPr>
            <a:r>
              <a:rPr lang="en-US" altLang="en-US" baseline="0">
                <a:latin typeface="Comic Sans MS" panose="030F0702030302020204" pitchFamily="66" charset="0"/>
              </a:rPr>
              <a:t>and small junctions</a:t>
            </a:r>
          </a:p>
        </p:txBody>
      </p:sp>
      <p:grpSp>
        <p:nvGrpSpPr>
          <p:cNvPr id="7175" name="Group 40"/>
          <p:cNvGrpSpPr>
            <a:grpSpLocks/>
          </p:cNvGrpSpPr>
          <p:nvPr/>
        </p:nvGrpSpPr>
        <p:grpSpPr bwMode="auto">
          <a:xfrm>
            <a:off x="4419601" y="1500188"/>
            <a:ext cx="2836863" cy="1981200"/>
            <a:chOff x="1680" y="1200"/>
            <a:chExt cx="1787" cy="1248"/>
          </a:xfrm>
        </p:grpSpPr>
        <p:sp>
          <p:nvSpPr>
            <p:cNvPr id="7189" name="Rectangle 5"/>
            <p:cNvSpPr>
              <a:spLocks noChangeArrowheads="1"/>
            </p:cNvSpPr>
            <p:nvPr/>
          </p:nvSpPr>
          <p:spPr bwMode="auto">
            <a:xfrm>
              <a:off x="1776" y="1200"/>
              <a:ext cx="1584" cy="1248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0" name="Rectangle 9"/>
            <p:cNvSpPr>
              <a:spLocks noChangeArrowheads="1"/>
            </p:cNvSpPr>
            <p:nvPr/>
          </p:nvSpPr>
          <p:spPr bwMode="auto">
            <a:xfrm>
              <a:off x="2832" y="1680"/>
              <a:ext cx="528" cy="2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1" name="Rectangle 30"/>
            <p:cNvSpPr>
              <a:spLocks noChangeArrowheads="1"/>
            </p:cNvSpPr>
            <p:nvPr/>
          </p:nvSpPr>
          <p:spPr bwMode="auto">
            <a:xfrm>
              <a:off x="2976" y="1680"/>
              <a:ext cx="64" cy="288"/>
            </a:xfrm>
            <a:prstGeom prst="rect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2" name="Rectangle 6"/>
            <p:cNvSpPr>
              <a:spLocks noChangeArrowheads="1"/>
            </p:cNvSpPr>
            <p:nvPr/>
          </p:nvSpPr>
          <p:spPr bwMode="auto">
            <a:xfrm>
              <a:off x="2304" y="1566"/>
              <a:ext cx="528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3" name="Oval 10"/>
            <p:cNvSpPr>
              <a:spLocks noChangeArrowheads="1"/>
            </p:cNvSpPr>
            <p:nvPr/>
          </p:nvSpPr>
          <p:spPr bwMode="auto">
            <a:xfrm>
              <a:off x="1872" y="177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4" name="Oval 11"/>
            <p:cNvSpPr>
              <a:spLocks noChangeArrowheads="1"/>
            </p:cNvSpPr>
            <p:nvPr/>
          </p:nvSpPr>
          <p:spPr bwMode="auto">
            <a:xfrm>
              <a:off x="2112" y="187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5" name="Oval 12"/>
            <p:cNvSpPr>
              <a:spLocks noChangeArrowheads="1"/>
            </p:cNvSpPr>
            <p:nvPr/>
          </p:nvSpPr>
          <p:spPr bwMode="auto">
            <a:xfrm>
              <a:off x="1968" y="158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6" name="Oval 13"/>
            <p:cNvSpPr>
              <a:spLocks noChangeArrowheads="1"/>
            </p:cNvSpPr>
            <p:nvPr/>
          </p:nvSpPr>
          <p:spPr bwMode="auto">
            <a:xfrm>
              <a:off x="1920" y="192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7" name="Oval 14"/>
            <p:cNvSpPr>
              <a:spLocks noChangeArrowheads="1"/>
            </p:cNvSpPr>
            <p:nvPr/>
          </p:nvSpPr>
          <p:spPr bwMode="auto">
            <a:xfrm>
              <a:off x="2160" y="2016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8" name="Oval 15"/>
            <p:cNvSpPr>
              <a:spLocks noChangeArrowheads="1"/>
            </p:cNvSpPr>
            <p:nvPr/>
          </p:nvSpPr>
          <p:spPr bwMode="auto">
            <a:xfrm>
              <a:off x="2016" y="1728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9" name="Oval 16"/>
            <p:cNvSpPr>
              <a:spLocks noChangeArrowheads="1"/>
            </p:cNvSpPr>
            <p:nvPr/>
          </p:nvSpPr>
          <p:spPr bwMode="auto">
            <a:xfrm>
              <a:off x="2160" y="1680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0" name="Oval 17"/>
            <p:cNvSpPr>
              <a:spLocks noChangeArrowheads="1"/>
            </p:cNvSpPr>
            <p:nvPr/>
          </p:nvSpPr>
          <p:spPr bwMode="auto">
            <a:xfrm>
              <a:off x="2016" y="2064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1" name="Arc 18"/>
            <p:cNvSpPr>
              <a:spLocks/>
            </p:cNvSpPr>
            <p:nvPr/>
          </p:nvSpPr>
          <p:spPr bwMode="auto">
            <a:xfrm rot="-575521">
              <a:off x="2221" y="1674"/>
              <a:ext cx="180" cy="48"/>
            </a:xfrm>
            <a:custGeom>
              <a:avLst/>
              <a:gdLst>
                <a:gd name="T0" fmla="*/ 0 w 26943"/>
                <a:gd name="T1" fmla="*/ 1 h 21600"/>
                <a:gd name="T2" fmla="*/ 180 w 26943"/>
                <a:gd name="T3" fmla="*/ 48 h 21600"/>
                <a:gd name="T4" fmla="*/ 36 w 26943"/>
                <a:gd name="T5" fmla="*/ 4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943" h="21600" fill="none" extrusionOk="0">
                  <a:moveTo>
                    <a:pt x="0" y="671"/>
                  </a:moveTo>
                  <a:cubicBezTo>
                    <a:pt x="1746" y="225"/>
                    <a:pt x="3540" y="0"/>
                    <a:pt x="5343" y="0"/>
                  </a:cubicBezTo>
                  <a:cubicBezTo>
                    <a:pt x="17272" y="0"/>
                    <a:pt x="26943" y="9670"/>
                    <a:pt x="26943" y="21600"/>
                  </a:cubicBezTo>
                </a:path>
                <a:path w="26943" h="21600" stroke="0" extrusionOk="0">
                  <a:moveTo>
                    <a:pt x="0" y="671"/>
                  </a:moveTo>
                  <a:cubicBezTo>
                    <a:pt x="1746" y="225"/>
                    <a:pt x="3540" y="0"/>
                    <a:pt x="5343" y="0"/>
                  </a:cubicBezTo>
                  <a:cubicBezTo>
                    <a:pt x="17272" y="0"/>
                    <a:pt x="26943" y="9670"/>
                    <a:pt x="26943" y="21600"/>
                  </a:cubicBezTo>
                  <a:lnTo>
                    <a:pt x="5343" y="21600"/>
                  </a:lnTo>
                  <a:lnTo>
                    <a:pt x="0" y="6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Arc 19"/>
            <p:cNvSpPr>
              <a:spLocks/>
            </p:cNvSpPr>
            <p:nvPr/>
          </p:nvSpPr>
          <p:spPr bwMode="auto">
            <a:xfrm rot="-1243533">
              <a:off x="2026" y="1556"/>
              <a:ext cx="178" cy="48"/>
            </a:xfrm>
            <a:custGeom>
              <a:avLst/>
              <a:gdLst>
                <a:gd name="T0" fmla="*/ 0 w 26751"/>
                <a:gd name="T1" fmla="*/ 1 h 21600"/>
                <a:gd name="T2" fmla="*/ 178 w 26751"/>
                <a:gd name="T3" fmla="*/ 48 h 21600"/>
                <a:gd name="T4" fmla="*/ 34 w 26751"/>
                <a:gd name="T5" fmla="*/ 4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751" h="21600" fill="none" extrusionOk="0">
                  <a:moveTo>
                    <a:pt x="0" y="623"/>
                  </a:moveTo>
                  <a:cubicBezTo>
                    <a:pt x="1685" y="209"/>
                    <a:pt x="3415" y="0"/>
                    <a:pt x="5151" y="0"/>
                  </a:cubicBezTo>
                  <a:cubicBezTo>
                    <a:pt x="17080" y="0"/>
                    <a:pt x="26751" y="9670"/>
                    <a:pt x="26751" y="21600"/>
                  </a:cubicBezTo>
                </a:path>
                <a:path w="26751" h="21600" stroke="0" extrusionOk="0">
                  <a:moveTo>
                    <a:pt x="0" y="623"/>
                  </a:moveTo>
                  <a:cubicBezTo>
                    <a:pt x="1685" y="209"/>
                    <a:pt x="3415" y="0"/>
                    <a:pt x="5151" y="0"/>
                  </a:cubicBezTo>
                  <a:cubicBezTo>
                    <a:pt x="17080" y="0"/>
                    <a:pt x="26751" y="9670"/>
                    <a:pt x="26751" y="21600"/>
                  </a:cubicBezTo>
                  <a:lnTo>
                    <a:pt x="5151" y="21600"/>
                  </a:lnTo>
                  <a:lnTo>
                    <a:pt x="0" y="62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22"/>
            <p:cNvSpPr>
              <a:spLocks noChangeArrowheads="1"/>
            </p:cNvSpPr>
            <p:nvPr/>
          </p:nvSpPr>
          <p:spPr bwMode="auto">
            <a:xfrm>
              <a:off x="2984" y="183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4" name="Rectangle 31"/>
            <p:cNvSpPr>
              <a:spLocks noChangeArrowheads="1"/>
            </p:cNvSpPr>
            <p:nvPr/>
          </p:nvSpPr>
          <p:spPr bwMode="auto">
            <a:xfrm>
              <a:off x="3232" y="1680"/>
              <a:ext cx="64" cy="288"/>
            </a:xfrm>
            <a:prstGeom prst="rect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5" name="Oval 25"/>
            <p:cNvSpPr>
              <a:spLocks noChangeArrowheads="1"/>
            </p:cNvSpPr>
            <p:nvPr/>
          </p:nvSpPr>
          <p:spPr bwMode="auto">
            <a:xfrm>
              <a:off x="3238" y="1744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400" baseline="0"/>
            </a:p>
          </p:txBody>
        </p:sp>
        <p:sp>
          <p:nvSpPr>
            <p:cNvPr id="7206" name="Line 33"/>
            <p:cNvSpPr>
              <a:spLocks noChangeShapeType="1"/>
            </p:cNvSpPr>
            <p:nvPr/>
          </p:nvSpPr>
          <p:spPr bwMode="auto">
            <a:xfrm>
              <a:off x="3008" y="1907"/>
              <a:ext cx="0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Line 34"/>
            <p:cNvSpPr>
              <a:spLocks noChangeShapeType="1"/>
            </p:cNvSpPr>
            <p:nvPr/>
          </p:nvSpPr>
          <p:spPr bwMode="auto">
            <a:xfrm flipH="1">
              <a:off x="3299" y="1765"/>
              <a:ext cx="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Line 36"/>
            <p:cNvSpPr>
              <a:spLocks noChangeShapeType="1"/>
            </p:cNvSpPr>
            <p:nvPr/>
          </p:nvSpPr>
          <p:spPr bwMode="auto">
            <a:xfrm>
              <a:off x="2832" y="168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37"/>
            <p:cNvSpPr>
              <a:spLocks noChangeShapeType="1"/>
            </p:cNvSpPr>
            <p:nvPr/>
          </p:nvSpPr>
          <p:spPr bwMode="auto">
            <a:xfrm>
              <a:off x="2832" y="19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Arc 38"/>
            <p:cNvSpPr>
              <a:spLocks/>
            </p:cNvSpPr>
            <p:nvPr/>
          </p:nvSpPr>
          <p:spPr bwMode="auto">
            <a:xfrm rot="575521" flipH="1">
              <a:off x="1680" y="1774"/>
              <a:ext cx="180" cy="48"/>
            </a:xfrm>
            <a:custGeom>
              <a:avLst/>
              <a:gdLst>
                <a:gd name="T0" fmla="*/ 0 w 26943"/>
                <a:gd name="T1" fmla="*/ 1 h 21600"/>
                <a:gd name="T2" fmla="*/ 180 w 26943"/>
                <a:gd name="T3" fmla="*/ 48 h 21600"/>
                <a:gd name="T4" fmla="*/ 36 w 26943"/>
                <a:gd name="T5" fmla="*/ 4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943" h="21600" fill="none" extrusionOk="0">
                  <a:moveTo>
                    <a:pt x="0" y="671"/>
                  </a:moveTo>
                  <a:cubicBezTo>
                    <a:pt x="1746" y="225"/>
                    <a:pt x="3540" y="0"/>
                    <a:pt x="5343" y="0"/>
                  </a:cubicBezTo>
                  <a:cubicBezTo>
                    <a:pt x="17272" y="0"/>
                    <a:pt x="26943" y="9670"/>
                    <a:pt x="26943" y="21600"/>
                  </a:cubicBezTo>
                </a:path>
                <a:path w="26943" h="21600" stroke="0" extrusionOk="0">
                  <a:moveTo>
                    <a:pt x="0" y="671"/>
                  </a:moveTo>
                  <a:cubicBezTo>
                    <a:pt x="1746" y="225"/>
                    <a:pt x="3540" y="0"/>
                    <a:pt x="5343" y="0"/>
                  </a:cubicBezTo>
                  <a:cubicBezTo>
                    <a:pt x="17272" y="0"/>
                    <a:pt x="26943" y="9670"/>
                    <a:pt x="26943" y="21600"/>
                  </a:cubicBezTo>
                  <a:lnTo>
                    <a:pt x="5343" y="21600"/>
                  </a:lnTo>
                  <a:lnTo>
                    <a:pt x="0" y="6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Arc 39"/>
            <p:cNvSpPr>
              <a:spLocks/>
            </p:cNvSpPr>
            <p:nvPr/>
          </p:nvSpPr>
          <p:spPr bwMode="auto">
            <a:xfrm rot="-1656053" flipH="1" flipV="1">
              <a:off x="1828" y="2104"/>
              <a:ext cx="180" cy="48"/>
            </a:xfrm>
            <a:custGeom>
              <a:avLst/>
              <a:gdLst>
                <a:gd name="T0" fmla="*/ 0 w 26943"/>
                <a:gd name="T1" fmla="*/ 1 h 21600"/>
                <a:gd name="T2" fmla="*/ 180 w 26943"/>
                <a:gd name="T3" fmla="*/ 48 h 21600"/>
                <a:gd name="T4" fmla="*/ 36 w 26943"/>
                <a:gd name="T5" fmla="*/ 4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943" h="21600" fill="none" extrusionOk="0">
                  <a:moveTo>
                    <a:pt x="0" y="671"/>
                  </a:moveTo>
                  <a:cubicBezTo>
                    <a:pt x="1746" y="225"/>
                    <a:pt x="3540" y="0"/>
                    <a:pt x="5343" y="0"/>
                  </a:cubicBezTo>
                  <a:cubicBezTo>
                    <a:pt x="17272" y="0"/>
                    <a:pt x="26943" y="9670"/>
                    <a:pt x="26943" y="21600"/>
                  </a:cubicBezTo>
                </a:path>
                <a:path w="26943" h="21600" stroke="0" extrusionOk="0">
                  <a:moveTo>
                    <a:pt x="0" y="671"/>
                  </a:moveTo>
                  <a:cubicBezTo>
                    <a:pt x="1746" y="225"/>
                    <a:pt x="3540" y="0"/>
                    <a:pt x="5343" y="0"/>
                  </a:cubicBezTo>
                  <a:cubicBezTo>
                    <a:pt x="17272" y="0"/>
                    <a:pt x="26943" y="9670"/>
                    <a:pt x="26943" y="21600"/>
                  </a:cubicBezTo>
                  <a:lnTo>
                    <a:pt x="5343" y="21600"/>
                  </a:lnTo>
                  <a:lnTo>
                    <a:pt x="0" y="6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6" name="Group 59"/>
          <p:cNvGrpSpPr>
            <a:grpSpLocks/>
          </p:cNvGrpSpPr>
          <p:nvPr/>
        </p:nvGrpSpPr>
        <p:grpSpPr bwMode="auto">
          <a:xfrm>
            <a:off x="2257425" y="4600576"/>
            <a:ext cx="7924800" cy="2106613"/>
            <a:chOff x="192" y="2880"/>
            <a:chExt cx="4992" cy="1327"/>
          </a:xfrm>
        </p:grpSpPr>
        <p:sp>
          <p:nvSpPr>
            <p:cNvPr id="7178" name="Rectangle 45"/>
            <p:cNvSpPr>
              <a:spLocks noChangeArrowheads="1"/>
            </p:cNvSpPr>
            <p:nvPr/>
          </p:nvSpPr>
          <p:spPr bwMode="auto">
            <a:xfrm>
              <a:off x="192" y="3264"/>
              <a:ext cx="1440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en-US" baseline="0">
                  <a:solidFill>
                    <a:srgbClr val="006600"/>
                  </a:solidFill>
                  <a:latin typeface="Comic Sans MS" panose="030F0702030302020204" pitchFamily="66" charset="0"/>
                </a:rPr>
                <a:t>Example:  charge traps in tunnel junctions</a:t>
              </a:r>
            </a:p>
            <a:p>
              <a:pPr>
                <a:lnSpc>
                  <a:spcPct val="120000"/>
                </a:lnSpc>
              </a:pPr>
              <a:r>
                <a:rPr lang="en-US" altLang="en-US" sz="1400" i="1" baseline="0">
                  <a:solidFill>
                    <a:srgbClr val="006600"/>
                  </a:solidFill>
                  <a:latin typeface="Comic Sans MS" panose="030F0702030302020204" pitchFamily="66" charset="0"/>
                </a:rPr>
                <a:t>(Wakai, Van Harlingen)</a:t>
              </a:r>
            </a:p>
            <a:p>
              <a:pPr>
                <a:lnSpc>
                  <a:spcPct val="120000"/>
                </a:lnSpc>
              </a:pPr>
              <a:endParaRPr lang="en-US" altLang="en-US" sz="1400" i="1" baseline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7179" name="Picture 48" descr="b"/>
            <p:cNvPicPr>
              <a:picLocks noChangeAspect="1" noChangeArrowheads="1"/>
            </p:cNvPicPr>
            <p:nvPr/>
          </p:nvPicPr>
          <p:blipFill>
            <a:blip r:embed="rId2" cstate="print">
              <a:lum bright="-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824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49" descr="a"/>
            <p:cNvPicPr>
              <a:picLocks noChangeAspect="1" noChangeArrowheads="1"/>
            </p:cNvPicPr>
            <p:nvPr/>
          </p:nvPicPr>
          <p:blipFill>
            <a:blip r:embed="rId3" cstate="print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880"/>
              <a:ext cx="1440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Rectangle 51"/>
            <p:cNvSpPr>
              <a:spLocks noChangeArrowheads="1"/>
            </p:cNvSpPr>
            <p:nvPr/>
          </p:nvSpPr>
          <p:spPr bwMode="auto">
            <a:xfrm>
              <a:off x="3072" y="3552"/>
              <a:ext cx="28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2" name="Rectangle 53"/>
            <p:cNvSpPr>
              <a:spLocks noChangeArrowheads="1"/>
            </p:cNvSpPr>
            <p:nvPr/>
          </p:nvSpPr>
          <p:spPr bwMode="auto">
            <a:xfrm>
              <a:off x="3648" y="2880"/>
              <a:ext cx="153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3" name="Rectangle 54"/>
            <p:cNvSpPr>
              <a:spLocks noChangeArrowheads="1"/>
            </p:cNvSpPr>
            <p:nvPr/>
          </p:nvSpPr>
          <p:spPr bwMode="auto">
            <a:xfrm>
              <a:off x="4224" y="2976"/>
              <a:ext cx="62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4" name="Picture 52" descr="a"/>
            <p:cNvPicPr>
              <a:picLocks noChangeAspect="1" noChangeArrowheads="1"/>
            </p:cNvPicPr>
            <p:nvPr/>
          </p:nvPicPr>
          <p:blipFill>
            <a:blip r:embed="rId3" cstate="print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66"/>
            <a:stretch>
              <a:fillRect/>
            </a:stretch>
          </p:blipFill>
          <p:spPr bwMode="auto">
            <a:xfrm>
              <a:off x="3552" y="3024"/>
              <a:ext cx="14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Rectangle 55"/>
            <p:cNvSpPr>
              <a:spLocks noChangeArrowheads="1"/>
            </p:cNvSpPr>
            <p:nvPr/>
          </p:nvSpPr>
          <p:spPr bwMode="auto">
            <a:xfrm>
              <a:off x="3904" y="3560"/>
              <a:ext cx="33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6" name="Rectangle 56"/>
            <p:cNvSpPr>
              <a:spLocks noChangeArrowheads="1"/>
            </p:cNvSpPr>
            <p:nvPr/>
          </p:nvSpPr>
          <p:spPr bwMode="auto">
            <a:xfrm>
              <a:off x="4560" y="3408"/>
              <a:ext cx="33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7" name="Rectangle 57"/>
            <p:cNvSpPr>
              <a:spLocks noChangeArrowheads="1"/>
            </p:cNvSpPr>
            <p:nvPr/>
          </p:nvSpPr>
          <p:spPr bwMode="auto">
            <a:xfrm>
              <a:off x="3936" y="3504"/>
              <a:ext cx="24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8" name="Rectangle 58"/>
            <p:cNvSpPr>
              <a:spLocks noChangeArrowheads="1"/>
            </p:cNvSpPr>
            <p:nvPr/>
          </p:nvSpPr>
          <p:spPr bwMode="auto">
            <a:xfrm>
              <a:off x="4520" y="3344"/>
              <a:ext cx="33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77" name="Rectangle 43"/>
          <p:cNvSpPr>
            <a:spLocks noChangeArrowheads="1"/>
          </p:cNvSpPr>
          <p:nvPr/>
        </p:nvSpPr>
        <p:spPr bwMode="auto">
          <a:xfrm>
            <a:off x="2003426" y="3822100"/>
            <a:ext cx="8207375" cy="787400"/>
          </a:xfrm>
          <a:prstGeom prst="rect">
            <a:avLst/>
          </a:prstGeom>
          <a:solidFill>
            <a:srgbClr val="F8F8F8">
              <a:alpha val="50195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US" altLang="en-US" sz="1600" baseline="0">
                <a:solidFill>
                  <a:srgbClr val="006600"/>
                </a:solidFill>
                <a:latin typeface="Comic Sans MS" panose="030F0702030302020204" pitchFamily="66" charset="0"/>
              </a:rPr>
              <a:t>Single vortex/charge trap creates switching noise </a:t>
            </a:r>
            <a:r>
              <a:rPr lang="en-US" altLang="en-US" sz="1600" baseline="0">
                <a:solidFill>
                  <a:srgbClr val="0066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Lorentzian in power spectrum</a:t>
            </a:r>
          </a:p>
          <a:p>
            <a:pPr>
              <a:lnSpc>
                <a:spcPct val="140000"/>
              </a:lnSpc>
            </a:pPr>
            <a:r>
              <a:rPr lang="en-US" altLang="en-US" sz="1600" baseline="0">
                <a:solidFill>
                  <a:srgbClr val="0066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Multiple vortices/charge traps add to give ~1/f noise spectrum (Dutta-Horn model)</a:t>
            </a:r>
            <a:endParaRPr lang="en-US" altLang="en-US" sz="1600" baseline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4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836" y="2532872"/>
            <a:ext cx="2578832" cy="1688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96" y="2302177"/>
            <a:ext cx="2548349" cy="2066723"/>
          </a:xfrm>
          <a:prstGeom prst="rect">
            <a:avLst/>
          </a:prstGeom>
        </p:spPr>
      </p:pic>
      <p:sp>
        <p:nvSpPr>
          <p:cNvPr id="8195" name="Rectangle 1030"/>
          <p:cNvSpPr>
            <a:spLocks noChangeArrowheads="1"/>
          </p:cNvSpPr>
          <p:nvPr/>
        </p:nvSpPr>
        <p:spPr bwMode="auto">
          <a:xfrm>
            <a:off x="2754313" y="198438"/>
            <a:ext cx="6800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C0000"/>
                </a:solidFill>
              </a:rPr>
              <a:t>Effect of low frequency noise on the measurement of coherent quantum oscillations</a:t>
            </a:r>
          </a:p>
        </p:txBody>
      </p:sp>
      <p:sp>
        <p:nvSpPr>
          <p:cNvPr id="8196" name="Text Box 1034"/>
          <p:cNvSpPr txBox="1">
            <a:spLocks noChangeArrowheads="1"/>
          </p:cNvSpPr>
          <p:nvPr/>
        </p:nvSpPr>
        <p:spPr bwMode="auto">
          <a:xfrm>
            <a:off x="8525668" y="3797143"/>
            <a:ext cx="1001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000" baseline="0" dirty="0">
                <a:latin typeface="Verdana Ref" pitchFamily="34" charset="0"/>
                <a:sym typeface="Symbol" panose="05050102010706020507" pitchFamily="18" charset="2"/>
              </a:rPr>
              <a:t>I</a:t>
            </a:r>
            <a:r>
              <a:rPr lang="en-US" altLang="en-US" sz="2000" dirty="0">
                <a:latin typeface="Verdana Ref" pitchFamily="34" charset="0"/>
                <a:sym typeface="Symbol" panose="05050102010706020507" pitchFamily="18" charset="2"/>
              </a:rPr>
              <a:t>C</a:t>
            </a:r>
            <a:endParaRPr lang="en-US" altLang="en-US" sz="2000" dirty="0">
              <a:latin typeface="Verdana Ref" pitchFamily="34" charset="0"/>
            </a:endParaRPr>
          </a:p>
        </p:txBody>
      </p:sp>
      <p:sp>
        <p:nvSpPr>
          <p:cNvPr id="8197" name="Line 1035"/>
          <p:cNvSpPr>
            <a:spLocks noChangeShapeType="1"/>
          </p:cNvSpPr>
          <p:nvPr/>
        </p:nvSpPr>
        <p:spPr bwMode="auto">
          <a:xfrm>
            <a:off x="8747125" y="3405189"/>
            <a:ext cx="1588" cy="306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Text Box 1040"/>
          <p:cNvSpPr txBox="1">
            <a:spLocks noChangeArrowheads="1"/>
          </p:cNvSpPr>
          <p:nvPr/>
        </p:nvSpPr>
        <p:spPr bwMode="auto">
          <a:xfrm>
            <a:off x="7431088" y="1747839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000" baseline="0">
                <a:latin typeface="Verdana Ref" pitchFamily="34" charset="0"/>
                <a:sym typeface="Symbol" panose="05050102010706020507" pitchFamily="18" charset="2"/>
              </a:rPr>
              <a:t>I</a:t>
            </a:r>
            <a:r>
              <a:rPr lang="en-US" altLang="en-US" sz="2000">
                <a:latin typeface="Verdana Ref" pitchFamily="34" charset="0"/>
                <a:sym typeface="Symbol" panose="05050102010706020507" pitchFamily="18" charset="2"/>
              </a:rPr>
              <a:t>C</a:t>
            </a:r>
            <a:endParaRPr lang="en-US" altLang="en-US" sz="2000" baseline="0">
              <a:latin typeface="Verdana Ref" pitchFamily="34" charset="0"/>
            </a:endParaRPr>
          </a:p>
        </p:txBody>
      </p:sp>
      <p:sp>
        <p:nvSpPr>
          <p:cNvPr id="8199" name="Text Box 1053"/>
          <p:cNvSpPr txBox="1">
            <a:spLocks noChangeArrowheads="1"/>
          </p:cNvSpPr>
          <p:nvPr/>
        </p:nvSpPr>
        <p:spPr bwMode="auto">
          <a:xfrm>
            <a:off x="5600700" y="1003300"/>
            <a:ext cx="196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 baseline="0">
                <a:latin typeface="Arial" panose="020B0604020202020204" pitchFamily="34" charset="0"/>
                <a:sym typeface="Symbol" panose="05050102010706020507" pitchFamily="18" charset="2"/>
              </a:rPr>
              <a:t>rf  SQUID qubit</a:t>
            </a:r>
            <a:endParaRPr lang="en-US" altLang="en-US" sz="1600" i="1">
              <a:latin typeface="Arial" panose="020B0604020202020204" pitchFamily="34" charset="0"/>
            </a:endParaRPr>
          </a:p>
        </p:txBody>
      </p:sp>
      <p:grpSp>
        <p:nvGrpSpPr>
          <p:cNvPr id="8200" name="Group 1119"/>
          <p:cNvGrpSpPr>
            <a:grpSpLocks/>
          </p:cNvGrpSpPr>
          <p:nvPr/>
        </p:nvGrpSpPr>
        <p:grpSpPr bwMode="auto">
          <a:xfrm>
            <a:off x="4759326" y="1285875"/>
            <a:ext cx="2530475" cy="1644650"/>
            <a:chOff x="1804" y="866"/>
            <a:chExt cx="1896" cy="1187"/>
          </a:xfrm>
        </p:grpSpPr>
        <p:sp>
          <p:nvSpPr>
            <p:cNvPr id="8222" name="Oval 1037"/>
            <p:cNvSpPr>
              <a:spLocks noChangeArrowheads="1"/>
            </p:cNvSpPr>
            <p:nvPr/>
          </p:nvSpPr>
          <p:spPr bwMode="auto">
            <a:xfrm flipH="1">
              <a:off x="2808" y="959"/>
              <a:ext cx="816" cy="76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BBB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3" name="Line 1038"/>
            <p:cNvSpPr>
              <a:spLocks noChangeShapeType="1"/>
            </p:cNvSpPr>
            <p:nvPr/>
          </p:nvSpPr>
          <p:spPr bwMode="auto">
            <a:xfrm flipH="1">
              <a:off x="3553" y="1261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Line 1039"/>
            <p:cNvSpPr>
              <a:spLocks noChangeShapeType="1"/>
            </p:cNvSpPr>
            <p:nvPr/>
          </p:nvSpPr>
          <p:spPr bwMode="auto">
            <a:xfrm flipH="1" flipV="1">
              <a:off x="3556" y="1266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Text Box 1041"/>
            <p:cNvSpPr txBox="1">
              <a:spLocks noChangeArrowheads="1"/>
            </p:cNvSpPr>
            <p:nvPr/>
          </p:nvSpPr>
          <p:spPr bwMode="auto">
            <a:xfrm>
              <a:off x="3080" y="1766"/>
              <a:ext cx="288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L</a:t>
              </a:r>
              <a:endParaRPr lang="en-US" altLang="en-US" sz="2000">
                <a:latin typeface="Verdana Ref" pitchFamily="34" charset="0"/>
              </a:endParaRPr>
            </a:p>
          </p:txBody>
        </p:sp>
        <p:sp>
          <p:nvSpPr>
            <p:cNvPr id="8226" name="Line 1090"/>
            <p:cNvSpPr>
              <a:spLocks noChangeShapeType="1"/>
            </p:cNvSpPr>
            <p:nvPr/>
          </p:nvSpPr>
          <p:spPr bwMode="auto">
            <a:xfrm>
              <a:off x="1921" y="868"/>
              <a:ext cx="51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Line 1091"/>
            <p:cNvSpPr>
              <a:spLocks noChangeShapeType="1"/>
            </p:cNvSpPr>
            <p:nvPr/>
          </p:nvSpPr>
          <p:spPr bwMode="auto">
            <a:xfrm>
              <a:off x="1911" y="1816"/>
              <a:ext cx="529" cy="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28" name="Group 1107"/>
            <p:cNvGrpSpPr>
              <a:grpSpLocks/>
            </p:cNvGrpSpPr>
            <p:nvPr/>
          </p:nvGrpSpPr>
          <p:grpSpPr bwMode="auto">
            <a:xfrm>
              <a:off x="2431" y="866"/>
              <a:ext cx="203" cy="970"/>
              <a:chOff x="2080" y="675"/>
              <a:chExt cx="240" cy="1344"/>
            </a:xfrm>
          </p:grpSpPr>
          <p:sp>
            <p:nvSpPr>
              <p:cNvPr id="8233" name="Line 1092"/>
              <p:cNvSpPr>
                <a:spLocks noChangeShapeType="1"/>
              </p:cNvSpPr>
              <p:nvPr/>
            </p:nvSpPr>
            <p:spPr bwMode="auto">
              <a:xfrm>
                <a:off x="2080" y="675"/>
                <a:ext cx="1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" name="Line 1093"/>
              <p:cNvSpPr>
                <a:spLocks noChangeShapeType="1"/>
              </p:cNvSpPr>
              <p:nvPr/>
            </p:nvSpPr>
            <p:spPr bwMode="auto">
              <a:xfrm>
                <a:off x="2080" y="1635"/>
                <a:ext cx="1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" name="Arc 1094"/>
              <p:cNvSpPr>
                <a:spLocks/>
              </p:cNvSpPr>
              <p:nvPr/>
            </p:nvSpPr>
            <p:spPr bwMode="auto">
              <a:xfrm>
                <a:off x="2080" y="1059"/>
                <a:ext cx="240" cy="9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6" name="Arc 1095"/>
              <p:cNvSpPr>
                <a:spLocks/>
              </p:cNvSpPr>
              <p:nvPr/>
            </p:nvSpPr>
            <p:spPr bwMode="auto">
              <a:xfrm flipV="1">
                <a:off x="2080" y="1155"/>
                <a:ext cx="240" cy="9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7" name="Arc 1096"/>
              <p:cNvSpPr>
                <a:spLocks/>
              </p:cNvSpPr>
              <p:nvPr/>
            </p:nvSpPr>
            <p:spPr bwMode="auto">
              <a:xfrm>
                <a:off x="2080" y="1251"/>
                <a:ext cx="240" cy="9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8" name="Arc 1097"/>
              <p:cNvSpPr>
                <a:spLocks/>
              </p:cNvSpPr>
              <p:nvPr/>
            </p:nvSpPr>
            <p:spPr bwMode="auto">
              <a:xfrm flipV="1">
                <a:off x="2080" y="1347"/>
                <a:ext cx="240" cy="9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9" name="Arc 1098"/>
              <p:cNvSpPr>
                <a:spLocks/>
              </p:cNvSpPr>
              <p:nvPr/>
            </p:nvSpPr>
            <p:spPr bwMode="auto">
              <a:xfrm>
                <a:off x="2080" y="1443"/>
                <a:ext cx="240" cy="9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Arc 1099"/>
              <p:cNvSpPr>
                <a:spLocks/>
              </p:cNvSpPr>
              <p:nvPr/>
            </p:nvSpPr>
            <p:spPr bwMode="auto">
              <a:xfrm flipV="1">
                <a:off x="2080" y="1539"/>
                <a:ext cx="240" cy="96"/>
              </a:xfrm>
              <a:custGeom>
                <a:avLst/>
                <a:gdLst>
                  <a:gd name="T0" fmla="*/ 0 w 21600"/>
                  <a:gd name="T1" fmla="*/ 0 h 21600"/>
                  <a:gd name="T2" fmla="*/ 240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29" name="Line 1102"/>
            <p:cNvSpPr>
              <a:spLocks noChangeShapeType="1"/>
            </p:cNvSpPr>
            <p:nvPr/>
          </p:nvSpPr>
          <p:spPr bwMode="auto">
            <a:xfrm>
              <a:off x="1927" y="869"/>
              <a:ext cx="0" cy="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1103"/>
            <p:cNvSpPr>
              <a:spLocks noChangeShapeType="1"/>
            </p:cNvSpPr>
            <p:nvPr/>
          </p:nvSpPr>
          <p:spPr bwMode="auto">
            <a:xfrm>
              <a:off x="1927" y="1545"/>
              <a:ext cx="0" cy="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Oval 1104"/>
            <p:cNvSpPr>
              <a:spLocks noChangeArrowheads="1"/>
            </p:cNvSpPr>
            <p:nvPr/>
          </p:nvSpPr>
          <p:spPr bwMode="auto">
            <a:xfrm>
              <a:off x="1804" y="1148"/>
              <a:ext cx="247" cy="23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32" name="Oval 1105"/>
            <p:cNvSpPr>
              <a:spLocks noChangeArrowheads="1"/>
            </p:cNvSpPr>
            <p:nvPr/>
          </p:nvSpPr>
          <p:spPr bwMode="auto">
            <a:xfrm>
              <a:off x="1804" y="1307"/>
              <a:ext cx="247" cy="23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201" name="Text Box 1106"/>
          <p:cNvSpPr txBox="1">
            <a:spLocks noChangeArrowheads="1"/>
          </p:cNvSpPr>
          <p:nvPr/>
        </p:nvSpPr>
        <p:spPr bwMode="auto">
          <a:xfrm>
            <a:off x="4371975" y="1751014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000" baseline="0">
                <a:latin typeface="Verdana Ref" pitchFamily="34" charset="0"/>
                <a:sym typeface="Symbol" panose="05050102010706020507" pitchFamily="18" charset="2"/>
              </a:rPr>
              <a:t>I</a:t>
            </a:r>
            <a:endParaRPr lang="en-US" altLang="en-US" sz="2000" baseline="0">
              <a:latin typeface="Verdana Ref" pitchFamily="34" charset="0"/>
            </a:endParaRPr>
          </a:p>
        </p:txBody>
      </p:sp>
      <p:sp>
        <p:nvSpPr>
          <p:cNvPr id="8202" name="Text Box 1109"/>
          <p:cNvSpPr txBox="1">
            <a:spLocks noChangeArrowheads="1"/>
          </p:cNvSpPr>
          <p:nvPr/>
        </p:nvSpPr>
        <p:spPr bwMode="auto">
          <a:xfrm>
            <a:off x="1971675" y="1174751"/>
            <a:ext cx="2357438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1/f flux noise in qubit </a:t>
            </a:r>
            <a:r>
              <a:rPr lang="en-US" altLang="en-US" sz="1600" u="sng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and</a:t>
            </a: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coil current noise modulates flux bias</a:t>
            </a:r>
          </a:p>
          <a:p>
            <a:pPr>
              <a:lnSpc>
                <a:spcPct val="115000"/>
              </a:lnSpc>
            </a:pP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from </a:t>
            </a: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½ </a:t>
            </a: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endParaRPr lang="en-US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8203" name="Text Box 1110"/>
          <p:cNvSpPr txBox="1">
            <a:spLocks noChangeArrowheads="1"/>
          </p:cNvSpPr>
          <p:nvPr/>
        </p:nvSpPr>
        <p:spPr bwMode="auto">
          <a:xfrm>
            <a:off x="7931150" y="1444625"/>
            <a:ext cx="2490788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600" baseline="0" dirty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1/f critical current noise modulates tunneling barrier height</a:t>
            </a:r>
            <a:endParaRPr lang="en-US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13"/>
          <p:cNvSpPr txBox="1">
            <a:spLocks noChangeArrowheads="1"/>
          </p:cNvSpPr>
          <p:nvPr/>
        </p:nvSpPr>
        <p:spPr bwMode="auto">
          <a:xfrm>
            <a:off x="3043238" y="2832101"/>
            <a:ext cx="171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000" baseline="0">
                <a:solidFill>
                  <a:srgbClr val="006600"/>
                </a:solidFill>
                <a:latin typeface="Verdana Ref" pitchFamily="34" charset="0"/>
                <a:sym typeface="Symbol" panose="05050102010706020507" pitchFamily="18" charset="2"/>
              </a:rPr>
              <a:t> ~ ()</a:t>
            </a:r>
            <a:r>
              <a:rPr lang="en-US" altLang="en-US" sz="2000" baseline="30000">
                <a:solidFill>
                  <a:srgbClr val="006600"/>
                </a:solidFill>
                <a:latin typeface="Verdana Ref" pitchFamily="34" charset="0"/>
                <a:sym typeface="Symbol" panose="05050102010706020507" pitchFamily="18" charset="2"/>
              </a:rPr>
              <a:t>2</a:t>
            </a:r>
            <a:endParaRPr lang="en-US" altLang="en-US" sz="2000" baseline="0">
              <a:solidFill>
                <a:srgbClr val="006600"/>
              </a:solidFill>
              <a:latin typeface="Verdana Ref" pitchFamily="34" charset="0"/>
              <a:sym typeface="Symbol" panose="05050102010706020507" pitchFamily="18" charset="2"/>
            </a:endParaRPr>
          </a:p>
        </p:txBody>
      </p:sp>
      <p:sp>
        <p:nvSpPr>
          <p:cNvPr id="8206" name="Text Box 1114"/>
          <p:cNvSpPr txBox="1">
            <a:spLocks noChangeArrowheads="1"/>
          </p:cNvSpPr>
          <p:nvPr/>
        </p:nvSpPr>
        <p:spPr bwMode="auto">
          <a:xfrm>
            <a:off x="5237664" y="3977301"/>
            <a:ext cx="1001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000" baseline="0" dirty="0">
                <a:latin typeface="Verdana Ref" pitchFamily="34" charset="0"/>
                <a:sym typeface="Symbol" panose="05050102010706020507" pitchFamily="18" charset="2"/>
              </a:rPr>
              <a:t></a:t>
            </a:r>
            <a:endParaRPr lang="en-US" altLang="en-US" sz="2000" dirty="0">
              <a:latin typeface="Verdana Ref" pitchFamily="34" charset="0"/>
            </a:endParaRPr>
          </a:p>
        </p:txBody>
      </p:sp>
      <p:sp>
        <p:nvSpPr>
          <p:cNvPr id="8207" name="Line 1117"/>
          <p:cNvSpPr>
            <a:spLocks noChangeShapeType="1"/>
          </p:cNvSpPr>
          <p:nvPr/>
        </p:nvSpPr>
        <p:spPr bwMode="auto">
          <a:xfrm flipV="1">
            <a:off x="2038353" y="4084840"/>
            <a:ext cx="2863780" cy="1213"/>
          </a:xfrm>
          <a:prstGeom prst="line">
            <a:avLst/>
          </a:prstGeom>
          <a:noFill/>
          <a:ln w="19050">
            <a:solidFill>
              <a:srgbClr val="A5002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118"/>
          <p:cNvSpPr>
            <a:spLocks noChangeShapeType="1"/>
          </p:cNvSpPr>
          <p:nvPr/>
        </p:nvSpPr>
        <p:spPr bwMode="auto">
          <a:xfrm>
            <a:off x="2038352" y="3694114"/>
            <a:ext cx="2898776" cy="750300"/>
          </a:xfrm>
          <a:prstGeom prst="line">
            <a:avLst/>
          </a:prstGeom>
          <a:noFill/>
          <a:ln w="19050">
            <a:solidFill>
              <a:srgbClr val="3333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121"/>
          <p:cNvSpPr>
            <a:spLocks noChangeShapeType="1"/>
          </p:cNvSpPr>
          <p:nvPr/>
        </p:nvSpPr>
        <p:spPr bwMode="auto">
          <a:xfrm>
            <a:off x="5148108" y="4048945"/>
            <a:ext cx="1587" cy="306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Text Box 1129"/>
          <p:cNvSpPr txBox="1">
            <a:spLocks noChangeArrowheads="1"/>
          </p:cNvSpPr>
          <p:nvPr/>
        </p:nvSpPr>
        <p:spPr bwMode="auto">
          <a:xfrm>
            <a:off x="2071688" y="4640264"/>
            <a:ext cx="45847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Fluctuation of the tunneling frequency causes phase noise  </a:t>
            </a: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  </a:t>
            </a: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results in an </a:t>
            </a:r>
            <a:r>
              <a:rPr lang="en-US" altLang="en-US" sz="1600" u="sng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effective</a:t>
            </a:r>
            <a:r>
              <a:rPr lang="en-US" altLang="en-US" sz="1600" baseline="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decoherence since  is different for each successive point of a distribution measurement</a:t>
            </a:r>
          </a:p>
        </p:txBody>
      </p:sp>
      <p:graphicFrame>
        <p:nvGraphicFramePr>
          <p:cNvPr id="8211" name="Object 1124"/>
          <p:cNvGraphicFramePr>
            <a:graphicFrameLocks noChangeAspect="1"/>
          </p:cNvGraphicFramePr>
          <p:nvPr/>
        </p:nvGraphicFramePr>
        <p:xfrm>
          <a:off x="6516688" y="4735514"/>
          <a:ext cx="3460750" cy="169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Graph" r:id="rId5" imgW="4078224" imgH="2465222" progId="Origin50.Graph">
                  <p:embed/>
                </p:oleObj>
              </mc:Choice>
              <mc:Fallback>
                <p:oleObj name="Graph" r:id="rId5" imgW="4078224" imgH="2465222" progId="Origin50.Graph">
                  <p:embed/>
                  <p:pic>
                    <p:nvPicPr>
                      <p:cNvPr id="8211" name="Object 1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408" r="9250" b="8821"/>
                      <a:stretch>
                        <a:fillRect/>
                      </a:stretch>
                    </p:blipFill>
                    <p:spPr bwMode="auto">
                      <a:xfrm>
                        <a:off x="6516688" y="4735514"/>
                        <a:ext cx="3460750" cy="169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12" name="Group 1138"/>
          <p:cNvGrpSpPr>
            <a:grpSpLocks/>
          </p:cNvGrpSpPr>
          <p:nvPr/>
        </p:nvGrpSpPr>
        <p:grpSpPr bwMode="auto">
          <a:xfrm>
            <a:off x="6759575" y="3979863"/>
            <a:ext cx="4338638" cy="2590800"/>
            <a:chOff x="3386" y="2571"/>
            <a:chExt cx="2733" cy="1632"/>
          </a:xfrm>
        </p:grpSpPr>
        <p:sp>
          <p:nvSpPr>
            <p:cNvPr id="8218" name="Line 1125"/>
            <p:cNvSpPr>
              <a:spLocks noChangeShapeType="1"/>
            </p:cNvSpPr>
            <p:nvPr/>
          </p:nvSpPr>
          <p:spPr bwMode="auto">
            <a:xfrm>
              <a:off x="3519" y="3582"/>
              <a:ext cx="2013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Line 1126"/>
            <p:cNvSpPr>
              <a:spLocks noChangeShapeType="1"/>
            </p:cNvSpPr>
            <p:nvPr/>
          </p:nvSpPr>
          <p:spPr bwMode="auto">
            <a:xfrm flipH="1">
              <a:off x="3516" y="2841"/>
              <a:ext cx="0" cy="1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Text Box 1131"/>
            <p:cNvSpPr txBox="1">
              <a:spLocks noChangeArrowheads="1"/>
            </p:cNvSpPr>
            <p:nvPr/>
          </p:nvSpPr>
          <p:spPr bwMode="auto">
            <a:xfrm>
              <a:off x="5547" y="3455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1800" baseline="0">
                  <a:latin typeface="Verdana" panose="020B0604030504040204" pitchFamily="34" charset="0"/>
                  <a:sym typeface="Symbol" panose="05050102010706020507" pitchFamily="18" charset="2"/>
                </a:rPr>
                <a:t>t</a:t>
              </a:r>
              <a:endParaRPr lang="en-US" altLang="en-US" sz="1800">
                <a:latin typeface="Verdana" panose="020B0604030504040204" pitchFamily="34" charset="0"/>
              </a:endParaRPr>
            </a:p>
          </p:txBody>
        </p:sp>
        <p:sp>
          <p:nvSpPr>
            <p:cNvPr id="8221" name="Text Box 1134"/>
            <p:cNvSpPr txBox="1">
              <a:spLocks noChangeArrowheads="1"/>
            </p:cNvSpPr>
            <p:nvPr/>
          </p:nvSpPr>
          <p:spPr bwMode="auto">
            <a:xfrm>
              <a:off x="3386" y="2571"/>
              <a:ext cx="5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500"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</a:t>
              </a:r>
              <a:endParaRPr lang="en-US" altLang="en-US" sz="2000">
                <a:latin typeface="Verdana Ref" pitchFamily="34" charset="0"/>
              </a:endParaRPr>
            </a:p>
          </p:txBody>
        </p:sp>
      </p:grpSp>
      <p:sp>
        <p:nvSpPr>
          <p:cNvPr id="8213" name="Text Box 1135"/>
          <p:cNvSpPr txBox="1">
            <a:spLocks noChangeArrowheads="1"/>
          </p:cNvSpPr>
          <p:nvPr/>
        </p:nvSpPr>
        <p:spPr bwMode="auto">
          <a:xfrm>
            <a:off x="2090738" y="6038851"/>
            <a:ext cx="45847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15000"/>
              </a:lnSpc>
            </a:pPr>
            <a:endParaRPr lang="en-US" altLang="en-US" sz="1600" baseline="0">
              <a:solidFill>
                <a:srgbClr val="000099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8214" name="Object 1136"/>
          <p:cNvGraphicFramePr>
            <a:graphicFrameLocks noChangeAspect="1"/>
          </p:cNvGraphicFramePr>
          <p:nvPr/>
        </p:nvGraphicFramePr>
        <p:xfrm>
          <a:off x="4100514" y="5926138"/>
          <a:ext cx="1800225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7" imgW="1176314" imgH="476386" progId="Equation.3">
                  <p:embed/>
                </p:oleObj>
              </mc:Choice>
              <mc:Fallback>
                <p:oleObj name="Equation" r:id="rId7" imgW="1176314" imgH="476386" progId="Equation.3">
                  <p:embed/>
                  <p:pic>
                    <p:nvPicPr>
                      <p:cNvPr id="8214" name="Object 1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514" y="5926138"/>
                        <a:ext cx="1800225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5" name="Text Box 1137"/>
          <p:cNvSpPr txBox="1">
            <a:spLocks noChangeArrowheads="1"/>
          </p:cNvSpPr>
          <p:nvPr/>
        </p:nvSpPr>
        <p:spPr bwMode="auto">
          <a:xfrm>
            <a:off x="2190750" y="6038851"/>
            <a:ext cx="19621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600" baseline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dephasing factor:</a:t>
            </a:r>
            <a:endParaRPr lang="en-US" altLang="en-US" sz="1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Text Box 1140"/>
          <p:cNvSpPr txBox="1">
            <a:spLocks noChangeArrowheads="1"/>
          </p:cNvSpPr>
          <p:nvPr/>
        </p:nvSpPr>
        <p:spPr bwMode="auto">
          <a:xfrm>
            <a:off x="8169275" y="2824164"/>
            <a:ext cx="171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000" baseline="0">
                <a:solidFill>
                  <a:srgbClr val="006600"/>
                </a:solidFill>
                <a:latin typeface="Verdana Ref" pitchFamily="34" charset="0"/>
                <a:sym typeface="Symbol" panose="05050102010706020507" pitchFamily="18" charset="2"/>
              </a:rPr>
              <a:t> ~ I</a:t>
            </a:r>
            <a:r>
              <a:rPr lang="en-US" altLang="en-US" sz="2000">
                <a:solidFill>
                  <a:srgbClr val="006600"/>
                </a:solidFill>
                <a:latin typeface="Verdana Ref" pitchFamily="34" charset="0"/>
                <a:sym typeface="Symbol" panose="05050102010706020507" pitchFamily="18" charset="2"/>
              </a:rPr>
              <a:t>c</a:t>
            </a:r>
            <a:endParaRPr lang="en-US" altLang="en-US" sz="2000" baseline="0">
              <a:solidFill>
                <a:srgbClr val="006600"/>
              </a:solidFill>
              <a:latin typeface="Verdana Ref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28495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3225801" y="833438"/>
          <a:ext cx="5738813" cy="572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Graph" r:id="rId3" imgW="3614928" imgH="3334512" progId="Origin50.Graph">
                  <p:embed/>
                </p:oleObj>
              </mc:Choice>
              <mc:Fallback>
                <p:oleObj name="Graph" r:id="rId3" imgW="3614928" imgH="3334512" progId="Origin50.Graph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605" t="8043" r="6372" b="4477"/>
                      <a:stretch>
                        <a:fillRect/>
                      </a:stretch>
                    </p:blipFill>
                    <p:spPr bwMode="auto">
                      <a:xfrm>
                        <a:off x="3225801" y="833438"/>
                        <a:ext cx="5738813" cy="572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438401" y="228601"/>
            <a:ext cx="774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000" b="1" baseline="0">
                <a:solidFill>
                  <a:srgbClr val="CC0000"/>
                </a:solidFill>
                <a:latin typeface="Comic Sans MS" panose="030F0702030302020204" pitchFamily="66" charset="0"/>
              </a:rPr>
              <a:t>Effect of critical current fluctuations on tunneling frequency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8815173" y="1658435"/>
            <a:ext cx="969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600" baseline="0" dirty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 = 20.4</a:t>
            </a:r>
            <a:endParaRPr lang="en-US" altLang="en-US" sz="1600" baseline="0" dirty="0">
              <a:solidFill>
                <a:srgbClr val="0066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8843748" y="2075948"/>
            <a:ext cx="938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600" baseline="0">
                <a:solidFill>
                  <a:srgbClr val="008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 = 19.3</a:t>
            </a:r>
            <a:endParaRPr lang="en-US" altLang="en-US" sz="1600" baseline="0">
              <a:solidFill>
                <a:schemeClr val="accent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8808823" y="1231398"/>
            <a:ext cx="969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600" baseline="0">
                <a:solidFill>
                  <a:schemeClr val="accent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 = 40.6</a:t>
            </a:r>
            <a:endParaRPr lang="en-US" altLang="en-US" sz="1600" baseline="0">
              <a:solidFill>
                <a:srgbClr val="FF00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15367" name="Rectangle 9"/>
          <p:cNvSpPr>
            <a:spLocks noChangeArrowheads="1"/>
          </p:cNvSpPr>
          <p:nvPr/>
        </p:nvSpPr>
        <p:spPr bwMode="auto">
          <a:xfrm>
            <a:off x="8834222" y="2528385"/>
            <a:ext cx="935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600" baseline="0">
                <a:solidFill>
                  <a:srgbClr val="F2800E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 =   1.0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1468" r="88484" b="40178"/>
          <a:stretch/>
        </p:blipFill>
        <p:spPr>
          <a:xfrm>
            <a:off x="2294161" y="2600755"/>
            <a:ext cx="673183" cy="14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20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1886</TotalTime>
  <Words>1442</Words>
  <Application>Microsoft Office PowerPoint</Application>
  <PresentationFormat>Widescreen</PresentationFormat>
  <Paragraphs>280</Paragraphs>
  <Slides>36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Arial</vt:lpstr>
      <vt:lpstr>Avenir Heavy</vt:lpstr>
      <vt:lpstr>Calibri</vt:lpstr>
      <vt:lpstr>Calibri Light</vt:lpstr>
      <vt:lpstr>Cambria Math</vt:lpstr>
      <vt:lpstr>Comic Sans MS</vt:lpstr>
      <vt:lpstr>Gill Sans</vt:lpstr>
      <vt:lpstr>Gill Sans SemiBold</vt:lpstr>
      <vt:lpstr>Heiti SC Light</vt:lpstr>
      <vt:lpstr>Heiti SC Medium</vt:lpstr>
      <vt:lpstr>Helvetica</vt:lpstr>
      <vt:lpstr>Symbol</vt:lpstr>
      <vt:lpstr>Times New Roman</vt:lpstr>
      <vt:lpstr>Verdana</vt:lpstr>
      <vt:lpstr>Verdana Ref</vt:lpstr>
      <vt:lpstr>Wingdings</vt:lpstr>
      <vt:lpstr>Wingdings 3</vt:lpstr>
      <vt:lpstr>Office Theme</vt:lpstr>
      <vt:lpstr>Graph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of Decoherence</vt:lpstr>
      <vt:lpstr>Sources of low frequency noise in superconducting qubits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Superconducting Qubits  Taxonomy and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Shunt Capacitor Loss &amp; Participation</vt:lpstr>
      <vt:lpstr>Superconducting Qubits:  Remarkable improvements in qubit coherence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Van Harlingen</dc:creator>
  <cp:lastModifiedBy>Van Harlingen, Dale J</cp:lastModifiedBy>
  <cp:revision>25</cp:revision>
  <dcterms:created xsi:type="dcterms:W3CDTF">2019-11-17T21:33:13Z</dcterms:created>
  <dcterms:modified xsi:type="dcterms:W3CDTF">2019-11-21T18:06:59Z</dcterms:modified>
</cp:coreProperties>
</file>